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9" r:id="rId2"/>
    <p:sldId id="272" r:id="rId3"/>
    <p:sldId id="260" r:id="rId4"/>
    <p:sldId id="261" r:id="rId5"/>
    <p:sldId id="262" r:id="rId6"/>
    <p:sldId id="273" r:id="rId7"/>
    <p:sldId id="274" r:id="rId8"/>
    <p:sldId id="271" r:id="rId9"/>
    <p:sldId id="281" r:id="rId10"/>
    <p:sldId id="278" r:id="rId11"/>
    <p:sldId id="277" r:id="rId12"/>
    <p:sldId id="263" r:id="rId13"/>
  </p:sldIdLst>
  <p:sldSz cx="9906000" cy="6858000" type="A4"/>
  <p:notesSz cx="6797675" cy="9926638"/>
  <p:defaultTextStyle>
    <a:defPPr>
      <a:defRPr lang="en-NZ"/>
    </a:defPPr>
    <a:lvl1pPr algn="l" rtl="0" eaLnBrk="0" fontAlgn="base" hangingPunct="0">
      <a:spcBef>
        <a:spcPct val="0"/>
      </a:spcBef>
      <a:spcAft>
        <a:spcPct val="0"/>
      </a:spcAft>
      <a:defRPr sz="2500" kern="1200">
        <a:solidFill>
          <a:schemeClr val="bg1"/>
        </a:solidFill>
        <a:latin typeface="Arial" charset="0"/>
        <a:ea typeface="ＭＳ Ｐゴシック" pitchFamily="1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bg1"/>
        </a:solidFill>
        <a:latin typeface="Arial" charset="0"/>
        <a:ea typeface="ＭＳ Ｐゴシック" pitchFamily="1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bg1"/>
        </a:solidFill>
        <a:latin typeface="Arial" charset="0"/>
        <a:ea typeface="ＭＳ Ｐゴシック" pitchFamily="1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bg1"/>
        </a:solidFill>
        <a:latin typeface="Arial" charset="0"/>
        <a:ea typeface="ＭＳ Ｐゴシック" pitchFamily="1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bg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2500" kern="1200">
        <a:solidFill>
          <a:schemeClr val="bg1"/>
        </a:solidFill>
        <a:latin typeface="Arial" charset="0"/>
        <a:ea typeface="ＭＳ Ｐゴシック" pitchFamily="1" charset="-128"/>
        <a:cs typeface="+mn-cs"/>
      </a:defRPr>
    </a:lvl6pPr>
    <a:lvl7pPr marL="2743200" algn="l" defTabSz="914400" rtl="0" eaLnBrk="1" latinLnBrk="0" hangingPunct="1">
      <a:defRPr sz="2500" kern="1200">
        <a:solidFill>
          <a:schemeClr val="bg1"/>
        </a:solidFill>
        <a:latin typeface="Arial" charset="0"/>
        <a:ea typeface="ＭＳ Ｐゴシック" pitchFamily="1" charset="-128"/>
        <a:cs typeface="+mn-cs"/>
      </a:defRPr>
    </a:lvl7pPr>
    <a:lvl8pPr marL="3200400" algn="l" defTabSz="914400" rtl="0" eaLnBrk="1" latinLnBrk="0" hangingPunct="1">
      <a:defRPr sz="2500" kern="1200">
        <a:solidFill>
          <a:schemeClr val="bg1"/>
        </a:solidFill>
        <a:latin typeface="Arial" charset="0"/>
        <a:ea typeface="ＭＳ Ｐゴシック" pitchFamily="1" charset="-128"/>
        <a:cs typeface="+mn-cs"/>
      </a:defRPr>
    </a:lvl8pPr>
    <a:lvl9pPr marL="3657600" algn="l" defTabSz="914400" rtl="0" eaLnBrk="1" latinLnBrk="0" hangingPunct="1">
      <a:defRPr sz="2500" kern="1200">
        <a:solidFill>
          <a:schemeClr val="bg1"/>
        </a:solidFill>
        <a:latin typeface="Arial" charset="0"/>
        <a:ea typeface="ＭＳ Ｐゴシック" pitchFamily="1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5" autoAdjust="0"/>
    <p:restoredTop sz="84812" autoAdjust="0"/>
  </p:normalViewPr>
  <p:slideViewPr>
    <p:cSldViewPr>
      <p:cViewPr>
        <p:scale>
          <a:sx n="100" d="100"/>
          <a:sy n="100" d="100"/>
        </p:scale>
        <p:origin x="0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MOTAPP2\skinm\data\Barry's%20Presentation\NLTF%20data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MOTAPP2\skinm\data\Barry's%20Presentation\NLTF%20data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MOTAPP2\skinm\data\Barry's%20Presentation\NLTF%20data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MOTAPP2\skinm\data\Barry's%20Presentation\NLTF%20data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MOTAPP2\skinm\data\Barry's%20Presentation\NLTF%20data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MOTAPP2\skinm\data\Barry's%20Presentation\NLTF%20dat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NZ"/>
  <c:chart>
    <c:title>
      <c:tx>
        <c:rich>
          <a:bodyPr/>
          <a:lstStyle/>
          <a:p>
            <a:pPr>
              <a:defRPr/>
            </a:pPr>
            <a:r>
              <a:rPr lang="en-NZ" dirty="0" smtClean="0"/>
              <a:t>Land Transport </a:t>
            </a:r>
            <a:r>
              <a:rPr lang="en-NZ" dirty="0"/>
              <a:t>revenue in 2010</a:t>
            </a:r>
          </a:p>
        </c:rich>
      </c:tx>
      <c:layout>
        <c:manualLayout>
          <c:xMode val="edge"/>
          <c:yMode val="edge"/>
          <c:x val="0.11159624737036386"/>
          <c:y val="5.4735297610610315E-2"/>
        </c:manualLayout>
      </c:layout>
    </c:title>
    <c:plotArea>
      <c:layout>
        <c:manualLayout>
          <c:layoutTarget val="inner"/>
          <c:xMode val="edge"/>
          <c:yMode val="edge"/>
          <c:x val="0.16128934516096929"/>
          <c:y val="0.15930336832895889"/>
          <c:w val="0.58111724642014662"/>
          <c:h val="0.79701844561096469"/>
        </c:manualLayout>
      </c:layout>
      <c:pieChart>
        <c:varyColors val="1"/>
        <c:ser>
          <c:idx val="0"/>
          <c:order val="0"/>
          <c:dLbls>
            <c:delete val="1"/>
          </c:dLbls>
          <c:cat>
            <c:strRef>
              <c:f>'Funding sources breakdown'!$A$2:$A$5</c:f>
              <c:strCache>
                <c:ptCount val="4"/>
                <c:pt idx="0">
                  <c:v>RUC</c:v>
                </c:pt>
                <c:pt idx="1">
                  <c:v>FED</c:v>
                </c:pt>
                <c:pt idx="2">
                  <c:v>MVR</c:v>
                </c:pt>
                <c:pt idx="3">
                  <c:v>Other</c:v>
                </c:pt>
              </c:strCache>
            </c:strRef>
          </c:cat>
          <c:val>
            <c:numRef>
              <c:f>'Funding sources breakdown'!$K$2:$K$5</c:f>
              <c:numCache>
                <c:formatCode>General</c:formatCode>
                <c:ptCount val="4"/>
                <c:pt idx="0">
                  <c:v>910</c:v>
                </c:pt>
                <c:pt idx="1">
                  <c:v>1437</c:v>
                </c:pt>
                <c:pt idx="2">
                  <c:v>171</c:v>
                </c:pt>
                <c:pt idx="3">
                  <c:v>114</c:v>
                </c:pt>
              </c:numCache>
            </c:numRef>
          </c:val>
        </c:ser>
        <c:dLbls>
          <c:showPercent val="1"/>
        </c:dLbls>
        <c:firstSliceAng val="0"/>
      </c:pieChart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NZ"/>
  <c:chart>
    <c:title>
      <c:tx>
        <c:rich>
          <a:bodyPr/>
          <a:lstStyle/>
          <a:p>
            <a:pPr>
              <a:defRPr/>
            </a:pPr>
            <a:r>
              <a:rPr lang="en-NZ"/>
              <a:t>Land Transport revenue in 2001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0.14326163659922286"/>
          <c:y val="0.14675925925925928"/>
          <c:w val="0.58497890295358712"/>
          <c:h val="0.80231481481481481"/>
        </c:manualLayout>
      </c:layout>
      <c:pieChart>
        <c:varyColors val="1"/>
        <c:ser>
          <c:idx val="0"/>
          <c:order val="0"/>
          <c:dLbls>
            <c:delete val="1"/>
          </c:dLbls>
          <c:cat>
            <c:strRef>
              <c:f>'Funding sources breakdown'!$A$2:$A$5</c:f>
              <c:strCache>
                <c:ptCount val="4"/>
                <c:pt idx="0">
                  <c:v>RUC</c:v>
                </c:pt>
                <c:pt idx="1">
                  <c:v>FED</c:v>
                </c:pt>
                <c:pt idx="2">
                  <c:v>MVR</c:v>
                </c:pt>
                <c:pt idx="3">
                  <c:v>Other</c:v>
                </c:pt>
              </c:strCache>
            </c:strRef>
          </c:cat>
          <c:val>
            <c:numRef>
              <c:f>'Funding sources breakdown'!$B$2:$B$5</c:f>
              <c:numCache>
                <c:formatCode>General</c:formatCode>
                <c:ptCount val="4"/>
                <c:pt idx="0">
                  <c:v>532</c:v>
                </c:pt>
                <c:pt idx="1">
                  <c:v>409</c:v>
                </c:pt>
                <c:pt idx="2">
                  <c:v>181</c:v>
                </c:pt>
                <c:pt idx="3">
                  <c:v>171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ayout>
        <c:manualLayout>
          <c:xMode val="edge"/>
          <c:yMode val="edge"/>
          <c:x val="0.75647350410312664"/>
          <c:y val="0.41815580344123643"/>
          <c:w val="0.24352649589687381"/>
          <c:h val="0.45986876640419966"/>
        </c:manualLayout>
      </c:layout>
      <c:txPr>
        <a:bodyPr/>
        <a:lstStyle/>
        <a:p>
          <a:pPr>
            <a:defRPr sz="2000" baseline="0"/>
          </a:pPr>
          <a:endParaRPr lang="en-US"/>
        </a:p>
      </c:txPr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NZ"/>
  <c:chart>
    <c:title>
      <c:tx>
        <c:rich>
          <a:bodyPr/>
          <a:lstStyle/>
          <a:p>
            <a:pPr>
              <a:defRPr/>
            </a:pPr>
            <a:r>
              <a:rPr lang="en-NZ" dirty="0" smtClean="0"/>
              <a:t>NLTF as a percentage</a:t>
            </a:r>
            <a:r>
              <a:rPr lang="en-NZ" baseline="0" dirty="0" smtClean="0"/>
              <a:t> of government spending</a:t>
            </a:r>
            <a:endParaRPr lang="en-NZ" dirty="0"/>
          </a:p>
        </c:rich>
      </c:tx>
      <c:layout>
        <c:manualLayout>
          <c:xMode val="edge"/>
          <c:yMode val="edge"/>
          <c:x val="0.10642688187468521"/>
          <c:y val="3.3415483384348223E-2"/>
        </c:manualLayout>
      </c:layout>
    </c:title>
    <c:plotArea>
      <c:layout>
        <c:manualLayout>
          <c:layoutTarget val="inner"/>
          <c:xMode val="edge"/>
          <c:yMode val="edge"/>
          <c:x val="8.3551830049640036E-2"/>
          <c:y val="0.22413939781966183"/>
          <c:w val="0.84263732658417856"/>
          <c:h val="0.60882421794403885"/>
        </c:manualLayout>
      </c:layout>
      <c:lineChart>
        <c:grouping val="standard"/>
        <c:ser>
          <c:idx val="0"/>
          <c:order val="0"/>
          <c:tx>
            <c:strRef>
              <c:f>'Total NLTF'!$A$5</c:f>
              <c:strCache>
                <c:ptCount val="1"/>
                <c:pt idx="0">
                  <c:v>% of Government Spending</c:v>
                </c:pt>
              </c:strCache>
            </c:strRef>
          </c:tx>
          <c:marker>
            <c:symbol val="none"/>
          </c:marker>
          <c:cat>
            <c:numRef>
              <c:f>'Total NLTF'!$B$1:$K$1</c:f>
              <c:numCache>
                <c:formatCode>General</c:formatCode>
                <c:ptCount val="10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</c:numCache>
            </c:numRef>
          </c:cat>
          <c:val>
            <c:numRef>
              <c:f>'Total NLTF'!$B$5:$K$5</c:f>
              <c:numCache>
                <c:formatCode>0.00%</c:formatCode>
                <c:ptCount val="10"/>
                <c:pt idx="0">
                  <c:v>2.5000561555550544E-2</c:v>
                </c:pt>
                <c:pt idx="1">
                  <c:v>2.4306790193339149E-2</c:v>
                </c:pt>
                <c:pt idx="2">
                  <c:v>2.3964193796433067E-2</c:v>
                </c:pt>
                <c:pt idx="3">
                  <c:v>2.7058854283115011E-2</c:v>
                </c:pt>
                <c:pt idx="4">
                  <c:v>2.8769031116993971E-2</c:v>
                </c:pt>
                <c:pt idx="5">
                  <c:v>2.9642002340938198E-2</c:v>
                </c:pt>
                <c:pt idx="6">
                  <c:v>3.1078584003841184E-2</c:v>
                </c:pt>
                <c:pt idx="7">
                  <c:v>2.977242161335409E-2</c:v>
                </c:pt>
                <c:pt idx="8">
                  <c:v>3.4280986582572982E-2</c:v>
                </c:pt>
                <c:pt idx="9">
                  <c:v>3.451382033563672E-2</c:v>
                </c:pt>
              </c:numCache>
            </c:numRef>
          </c:val>
        </c:ser>
        <c:marker val="1"/>
        <c:axId val="135483392"/>
        <c:axId val="135484928"/>
      </c:lineChart>
      <c:catAx>
        <c:axId val="135483392"/>
        <c:scaling>
          <c:orientation val="minMax"/>
        </c:scaling>
        <c:axPos val="b"/>
        <c:numFmt formatCode="General" sourceLinked="1"/>
        <c:tickLblPos val="nextTo"/>
        <c:crossAx val="135484928"/>
        <c:crosses val="autoZero"/>
        <c:auto val="1"/>
        <c:lblAlgn val="ctr"/>
        <c:lblOffset val="100"/>
      </c:catAx>
      <c:valAx>
        <c:axId val="135484928"/>
        <c:scaling>
          <c:orientation val="minMax"/>
        </c:scaling>
        <c:axPos val="l"/>
        <c:majorGridlines/>
        <c:numFmt formatCode="0.00%" sourceLinked="1"/>
        <c:tickLblPos val="nextTo"/>
        <c:crossAx val="135483392"/>
        <c:crosses val="autoZero"/>
        <c:crossBetween val="between"/>
      </c:valAx>
    </c:plotArea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NZ"/>
  <c:chart>
    <c:title>
      <c:tx>
        <c:rich>
          <a:bodyPr/>
          <a:lstStyle/>
          <a:p>
            <a:pPr>
              <a:defRPr/>
            </a:pPr>
            <a:r>
              <a:rPr lang="en-US" dirty="0"/>
              <a:t>NLTF</a:t>
            </a:r>
            <a:r>
              <a:rPr lang="en-US" baseline="0" dirty="0"/>
              <a:t> and forecasted NLTF</a:t>
            </a:r>
            <a:endParaRPr lang="en-US" dirty="0"/>
          </a:p>
        </c:rich>
      </c:tx>
      <c:layout/>
    </c:title>
    <c:plotArea>
      <c:layout>
        <c:manualLayout>
          <c:layoutTarget val="inner"/>
          <c:xMode val="edge"/>
          <c:yMode val="edge"/>
          <c:x val="8.8224440694913392E-2"/>
          <c:y val="0.19480351414406533"/>
          <c:w val="0.84270028746406778"/>
          <c:h val="0.56222667178394259"/>
        </c:manualLayout>
      </c:layout>
      <c:lineChart>
        <c:grouping val="standard"/>
        <c:ser>
          <c:idx val="0"/>
          <c:order val="0"/>
          <c:tx>
            <c:strRef>
              <c:f>'Total NLTF'!$A$2</c:f>
              <c:strCache>
                <c:ptCount val="1"/>
                <c:pt idx="0">
                  <c:v>Total NLTF Expenditure</c:v>
                </c:pt>
              </c:strCache>
            </c:strRef>
          </c:tx>
          <c:marker>
            <c:symbol val="none"/>
          </c:marker>
          <c:cat>
            <c:numRef>
              <c:f>'Total NLTF'!$B$42:$T$42</c:f>
              <c:numCache>
                <c:formatCode>General</c:formatCode>
                <c:ptCount val="19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</c:numCache>
            </c:numRef>
          </c:cat>
          <c:val>
            <c:numRef>
              <c:f>'Total NLTF'!$B$2:$T$2</c:f>
              <c:numCache>
                <c:formatCode>0</c:formatCode>
                <c:ptCount val="19"/>
                <c:pt idx="0">
                  <c:v>1092</c:v>
                </c:pt>
                <c:pt idx="1">
                  <c:v>1154</c:v>
                </c:pt>
                <c:pt idx="2">
                  <c:v>1252</c:v>
                </c:pt>
                <c:pt idx="3">
                  <c:v>1453</c:v>
                </c:pt>
                <c:pt idx="4">
                  <c:v>1677</c:v>
                </c:pt>
                <c:pt idx="5">
                  <c:v>1907</c:v>
                </c:pt>
                <c:pt idx="6">
                  <c:v>2136</c:v>
                </c:pt>
                <c:pt idx="7">
                  <c:v>2258</c:v>
                </c:pt>
                <c:pt idx="8">
                  <c:v>2859</c:v>
                </c:pt>
                <c:pt idx="9">
                  <c:v>2797</c:v>
                </c:pt>
              </c:numCache>
            </c:numRef>
          </c:val>
        </c:ser>
        <c:ser>
          <c:idx val="1"/>
          <c:order val="1"/>
          <c:tx>
            <c:v>Forecast NLTF</c:v>
          </c:tx>
          <c:marker>
            <c:symbol val="none"/>
          </c:marker>
          <c:cat>
            <c:numRef>
              <c:f>'Total NLTF'!$B$42:$T$42</c:f>
              <c:numCache>
                <c:formatCode>General</c:formatCode>
                <c:ptCount val="19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</c:numCache>
            </c:numRef>
          </c:cat>
          <c:val>
            <c:numRef>
              <c:f>'Total NLTF'!$B$43:$T$43</c:f>
              <c:numCache>
                <c:formatCode>General</c:formatCode>
                <c:ptCount val="19"/>
                <c:pt idx="9">
                  <c:v>2797</c:v>
                </c:pt>
                <c:pt idx="10">
                  <c:v>2950</c:v>
                </c:pt>
                <c:pt idx="11">
                  <c:v>2900</c:v>
                </c:pt>
                <c:pt idx="12">
                  <c:v>3000</c:v>
                </c:pt>
                <c:pt idx="13">
                  <c:v>3100</c:v>
                </c:pt>
                <c:pt idx="14">
                  <c:v>3250</c:v>
                </c:pt>
                <c:pt idx="15">
                  <c:v>3400</c:v>
                </c:pt>
                <c:pt idx="16">
                  <c:v>3500</c:v>
                </c:pt>
                <c:pt idx="17">
                  <c:v>3650</c:v>
                </c:pt>
                <c:pt idx="18">
                  <c:v>3800</c:v>
                </c:pt>
              </c:numCache>
            </c:numRef>
          </c:val>
        </c:ser>
        <c:marker val="1"/>
        <c:axId val="135501312"/>
        <c:axId val="135502848"/>
      </c:lineChart>
      <c:catAx>
        <c:axId val="135501312"/>
        <c:scaling>
          <c:orientation val="minMax"/>
        </c:scaling>
        <c:axPos val="b"/>
        <c:numFmt formatCode="General" sourceLinked="1"/>
        <c:majorTickMark val="none"/>
        <c:tickLblPos val="nextTo"/>
        <c:crossAx val="135502848"/>
        <c:crosses val="autoZero"/>
        <c:auto val="1"/>
        <c:lblAlgn val="ctr"/>
        <c:lblOffset val="100"/>
        <c:tickLblSkip val="2"/>
        <c:tickMarkSkip val="2"/>
      </c:catAx>
      <c:valAx>
        <c:axId val="135502848"/>
        <c:scaling>
          <c:orientation val="minMax"/>
        </c:scaling>
        <c:axPos val="l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NZ" dirty="0"/>
                  <a:t>$m</a:t>
                </a:r>
              </a:p>
            </c:rich>
          </c:tx>
          <c:layout>
            <c:manualLayout>
              <c:xMode val="edge"/>
              <c:yMode val="edge"/>
              <c:x val="7.2222222222222313E-2"/>
              <c:y val="5.9319986962414119E-2"/>
            </c:manualLayout>
          </c:layout>
        </c:title>
        <c:numFmt formatCode="0" sourceLinked="1"/>
        <c:majorTickMark val="none"/>
        <c:tickLblPos val="nextTo"/>
        <c:crossAx val="135501312"/>
        <c:crosses val="autoZero"/>
        <c:crossBetween val="between"/>
        <c:majorUnit val="1000"/>
      </c:valAx>
    </c:plotArea>
    <c:legend>
      <c:legendPos val="r"/>
      <c:layout>
        <c:manualLayout>
          <c:xMode val="edge"/>
          <c:yMode val="edge"/>
          <c:x val="0.16363018343395488"/>
          <c:y val="0.90603695548979402"/>
          <c:w val="0.64722222222222225"/>
          <c:h val="7.0979877515310569E-2"/>
        </c:manualLayout>
      </c:layout>
    </c:legend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NZ"/>
  <c:chart>
    <c:title>
      <c:tx>
        <c:rich>
          <a:bodyPr/>
          <a:lstStyle/>
          <a:p>
            <a:pPr>
              <a:defRPr/>
            </a:pPr>
            <a:r>
              <a:rPr lang="en-NZ" dirty="0"/>
              <a:t>Spending</a:t>
            </a:r>
            <a:r>
              <a:rPr lang="en-NZ" baseline="0" dirty="0"/>
              <a:t> by activity in 2001</a:t>
            </a:r>
            <a:endParaRPr lang="en-NZ" dirty="0"/>
          </a:p>
        </c:rich>
      </c:tx>
      <c:layout>
        <c:manualLayout>
          <c:xMode val="edge"/>
          <c:yMode val="edge"/>
          <c:x val="4.9349096042672333E-2"/>
          <c:y val="2.6423560661490611E-2"/>
        </c:manualLayout>
      </c:layout>
    </c:title>
    <c:plotArea>
      <c:layout>
        <c:manualLayout>
          <c:layoutTarget val="inner"/>
          <c:xMode val="edge"/>
          <c:yMode val="edge"/>
          <c:x val="0.12765763541132791"/>
          <c:y val="0.15281625915895417"/>
          <c:w val="0.48327942586265377"/>
          <c:h val="0.77231698563348961"/>
        </c:manualLayout>
      </c:layout>
      <c:pieChart>
        <c:varyColors val="1"/>
        <c:ser>
          <c:idx val="0"/>
          <c:order val="0"/>
          <c:dLbls>
            <c:delete val="1"/>
          </c:dLbls>
          <c:cat>
            <c:strRef>
              <c:f>'Spending by activity'!$A$2:$A$6</c:f>
              <c:strCache>
                <c:ptCount val="5"/>
                <c:pt idx="0">
                  <c:v>State Highways</c:v>
                </c:pt>
                <c:pt idx="1">
                  <c:v>Local Roads</c:v>
                </c:pt>
                <c:pt idx="2">
                  <c:v>Public Transport</c:v>
                </c:pt>
                <c:pt idx="3">
                  <c:v>Road Policing</c:v>
                </c:pt>
                <c:pt idx="4">
                  <c:v>Other</c:v>
                </c:pt>
              </c:strCache>
            </c:strRef>
          </c:cat>
          <c:val>
            <c:numRef>
              <c:f>'Spending by activity'!$B$2:$B$6</c:f>
              <c:numCache>
                <c:formatCode>General</c:formatCode>
                <c:ptCount val="5"/>
                <c:pt idx="0">
                  <c:v>524</c:v>
                </c:pt>
                <c:pt idx="1">
                  <c:v>290</c:v>
                </c:pt>
                <c:pt idx="2">
                  <c:v>52</c:v>
                </c:pt>
                <c:pt idx="3">
                  <c:v>181</c:v>
                </c:pt>
                <c:pt idx="4">
                  <c:v>45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ayout>
        <c:manualLayout>
          <c:xMode val="edge"/>
          <c:yMode val="edge"/>
          <c:x val="0.6531658578014522"/>
          <c:y val="0.37753511871530177"/>
          <c:w val="0.3468341421985483"/>
          <c:h val="0.6173573802668133"/>
        </c:manualLayout>
      </c:layout>
      <c:txPr>
        <a:bodyPr/>
        <a:lstStyle/>
        <a:p>
          <a:pPr>
            <a:defRPr sz="1400" baseline="0"/>
          </a:pPr>
          <a:endParaRPr lang="en-US"/>
        </a:p>
      </c:txPr>
    </c:legend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NZ"/>
  <c:chart>
    <c:title>
      <c:tx>
        <c:rich>
          <a:bodyPr/>
          <a:lstStyle/>
          <a:p>
            <a:pPr>
              <a:defRPr/>
            </a:pPr>
            <a:r>
              <a:rPr lang="en-NZ" dirty="0"/>
              <a:t>Spending by activity in 2010</a:t>
            </a:r>
          </a:p>
        </c:rich>
      </c:tx>
      <c:layout>
        <c:manualLayout>
          <c:xMode val="edge"/>
          <c:yMode val="edge"/>
          <c:x val="0.12008880560672559"/>
          <c:y val="2.6423560661490611E-2"/>
        </c:manualLayout>
      </c:layout>
    </c:title>
    <c:plotArea>
      <c:layout>
        <c:manualLayout>
          <c:layoutTarget val="inner"/>
          <c:xMode val="edge"/>
          <c:yMode val="edge"/>
          <c:x val="0.22725294704960852"/>
          <c:y val="0.15281625915895417"/>
          <c:w val="0.53934295184199177"/>
          <c:h val="0.77231698563348961"/>
        </c:manualLayout>
      </c:layout>
      <c:pieChart>
        <c:varyColors val="1"/>
        <c:ser>
          <c:idx val="0"/>
          <c:order val="0"/>
          <c:dLbls>
            <c:delete val="1"/>
          </c:dLbls>
          <c:cat>
            <c:strRef>
              <c:f>'Spending by activity'!$A$2:$A$6</c:f>
              <c:strCache>
                <c:ptCount val="5"/>
                <c:pt idx="0">
                  <c:v>State Highways</c:v>
                </c:pt>
                <c:pt idx="1">
                  <c:v>Local Roads</c:v>
                </c:pt>
                <c:pt idx="2">
                  <c:v>Public Transport</c:v>
                </c:pt>
                <c:pt idx="3">
                  <c:v>Road Policing</c:v>
                </c:pt>
                <c:pt idx="4">
                  <c:v>Other</c:v>
                </c:pt>
              </c:strCache>
            </c:strRef>
          </c:cat>
          <c:val>
            <c:numRef>
              <c:f>'Spending by activity'!$K$2:$K$6</c:f>
              <c:numCache>
                <c:formatCode>General</c:formatCode>
                <c:ptCount val="5"/>
                <c:pt idx="0">
                  <c:v>1430</c:v>
                </c:pt>
                <c:pt idx="1">
                  <c:v>608</c:v>
                </c:pt>
                <c:pt idx="2">
                  <c:v>335</c:v>
                </c:pt>
                <c:pt idx="3">
                  <c:v>288</c:v>
                </c:pt>
                <c:pt idx="4">
                  <c:v>136</c:v>
                </c:pt>
              </c:numCache>
            </c:numRef>
          </c:val>
        </c:ser>
        <c:dLbls>
          <c:showPercent val="1"/>
        </c:dLbls>
        <c:firstSliceAng val="0"/>
      </c:pieChart>
    </c:plotArea>
    <c:plotVisOnly val="1"/>
  </c:chart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DF7C20-E83F-4536-A733-6C792C105786}" type="datetimeFigureOut">
              <a:rPr lang="en-NZ" smtClean="0"/>
              <a:pPr/>
              <a:t>14/03/2011</a:t>
            </a:fld>
            <a:endParaRPr lang="en-N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9CFDAF-7E8E-4338-834B-E797FE15A48B}" type="slidenum">
              <a:rPr lang="en-NZ" smtClean="0"/>
              <a:pPr/>
              <a:t>‹#›</a:t>
            </a:fld>
            <a:endParaRPr lang="en-NZ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endParaRPr lang="en-NZ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en-NZ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1200" y="744538"/>
            <a:ext cx="537527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7" y="4715153"/>
            <a:ext cx="4984962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NZ" smtClean="0"/>
              <a:t>Click to edit Master text styles</a:t>
            </a:r>
          </a:p>
          <a:p>
            <a:pPr lvl="1"/>
            <a:r>
              <a:rPr lang="en-NZ" smtClean="0"/>
              <a:t>Second level</a:t>
            </a:r>
          </a:p>
          <a:p>
            <a:pPr lvl="2"/>
            <a:r>
              <a:rPr lang="en-NZ" smtClean="0"/>
              <a:t>Third level</a:t>
            </a:r>
          </a:p>
          <a:p>
            <a:pPr lvl="3"/>
            <a:r>
              <a:rPr lang="en-NZ" smtClean="0"/>
              <a:t>Fourth level</a:t>
            </a:r>
          </a:p>
          <a:p>
            <a:pPr lvl="4"/>
            <a:r>
              <a:rPr lang="en-NZ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endParaRPr lang="en-NZ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5565E300-63B8-4933-89A4-D36A0D8D671B}" type="slidenum">
              <a:rPr lang="en-NZ"/>
              <a:pPr/>
              <a:t>‹#›</a:t>
            </a:fld>
            <a:endParaRPr lang="en-NZ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C912AD-05E8-4F49-A182-CF824202461F}" type="slidenum">
              <a:rPr lang="en-NZ"/>
              <a:pPr/>
              <a:t>1</a:t>
            </a:fld>
            <a:endParaRPr lang="en-NZ" dirty="0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5B564E-B3A4-426A-B3DC-02D66B20DB7A}" type="slidenum">
              <a:rPr lang="en-NZ"/>
              <a:pPr/>
              <a:t>2</a:t>
            </a:fld>
            <a:endParaRPr lang="en-NZ" dirty="0"/>
          </a:p>
        </p:txBody>
      </p:sp>
      <p:sp>
        <p:nvSpPr>
          <p:cNvPr id="3686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711200" y="744538"/>
            <a:ext cx="5375275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6357" y="4715153"/>
            <a:ext cx="4984962" cy="44669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5B564E-B3A4-426A-B3DC-02D66B20DB7A}" type="slidenum">
              <a:rPr lang="en-NZ"/>
              <a:pPr/>
              <a:t>4</a:t>
            </a:fld>
            <a:endParaRPr lang="en-NZ" dirty="0"/>
          </a:p>
        </p:txBody>
      </p:sp>
      <p:sp>
        <p:nvSpPr>
          <p:cNvPr id="3686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711200" y="744538"/>
            <a:ext cx="5375275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6357" y="4715153"/>
            <a:ext cx="4984962" cy="44669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77BD53-A75D-49C9-A283-CF363F4EE5F1}" type="slidenum">
              <a:rPr lang="en-NZ"/>
              <a:pPr/>
              <a:t>5</a:t>
            </a:fld>
            <a:endParaRPr lang="en-NZ" dirty="0"/>
          </a:p>
        </p:txBody>
      </p:sp>
      <p:sp>
        <p:nvSpPr>
          <p:cNvPr id="3891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711200" y="744538"/>
            <a:ext cx="5375275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6357" y="4715153"/>
            <a:ext cx="4984962" cy="44669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5E300-63B8-4933-89A4-D36A0D8D671B}" type="slidenum">
              <a:rPr lang="en-NZ" smtClean="0"/>
              <a:pPr/>
              <a:t>6</a:t>
            </a:fld>
            <a:endParaRPr lang="en-NZ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5E300-63B8-4933-89A4-D36A0D8D671B}" type="slidenum">
              <a:rPr lang="en-NZ" smtClean="0"/>
              <a:pPr/>
              <a:t>7</a:t>
            </a:fld>
            <a:endParaRPr lang="en-NZ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AD15A9-CF67-4C7F-949B-FC2640FB7ACE}" type="slidenum">
              <a:rPr lang="en-US" smtClean="0">
                <a:latin typeface="Arial" pitchFamily="34" charset="0"/>
                <a:ea typeface="ＭＳ Ｐゴシック"/>
                <a:cs typeface="ＭＳ Ｐゴシック"/>
              </a:rPr>
              <a:pPr/>
              <a:t>8</a:t>
            </a:fld>
            <a:endParaRPr lang="en-US" dirty="0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5B564E-B3A4-426A-B3DC-02D66B20DB7A}" type="slidenum">
              <a:rPr lang="en-NZ"/>
              <a:pPr/>
              <a:t>9</a:t>
            </a:fld>
            <a:endParaRPr lang="en-NZ" dirty="0"/>
          </a:p>
        </p:txBody>
      </p:sp>
      <p:sp>
        <p:nvSpPr>
          <p:cNvPr id="3686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711200" y="744538"/>
            <a:ext cx="5375275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6357" y="4715153"/>
            <a:ext cx="4984962" cy="44669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baseline="0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565494-6F9F-4B74-A49C-B7A2BE7E53B2}" type="slidenum">
              <a:rPr lang="en-NZ"/>
              <a:pPr/>
              <a:t>10</a:t>
            </a:fld>
            <a:endParaRPr lang="en-NZ" dirty="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0A6D42-3F02-4CA8-BEF1-87997CDA2088}" type="slidenum">
              <a:rPr lang="en-NZ"/>
              <a:pPr/>
              <a:t>11</a:t>
            </a:fld>
            <a:endParaRPr lang="en-NZ" dirty="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5D1E81-7227-4750-8068-385627A2F64A}" type="slidenum">
              <a:rPr lang="en-NZ"/>
              <a:pPr/>
              <a:t>12</a:t>
            </a:fld>
            <a:endParaRPr lang="en-NZ" dirty="0"/>
          </a:p>
        </p:txBody>
      </p:sp>
      <p:sp>
        <p:nvSpPr>
          <p:cNvPr id="4096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711200" y="744538"/>
            <a:ext cx="5375275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6357" y="4715153"/>
            <a:ext cx="4984962" cy="44669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6" name="Picture 8" descr="land-cov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875" y="0"/>
            <a:ext cx="9939338" cy="6859588"/>
          </a:xfrm>
          <a:prstGeom prst="rect">
            <a:avLst/>
          </a:prstGeom>
          <a:noFill/>
        </p:spPr>
      </p:pic>
      <p:sp>
        <p:nvSpPr>
          <p:cNvPr id="1229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09600" y="609600"/>
            <a:ext cx="6478588" cy="719138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878138" y="6116638"/>
            <a:ext cx="6478587" cy="179387"/>
          </a:xfrm>
        </p:spPr>
        <p:txBody>
          <a:bodyPr/>
          <a:lstStyle>
            <a:lvl1pPr marL="0" indent="0" algn="r">
              <a:buFontTx/>
              <a:buNone/>
              <a:defRPr sz="1000"/>
            </a:lvl1pPr>
          </a:lstStyle>
          <a:p>
            <a:r>
              <a:rPr lang="en-US" smtClean="0"/>
              <a:t>Click to edit Master subtitle style</a:t>
            </a:r>
            <a:endParaRPr lang="en-N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NZ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NZ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1438275"/>
            <a:ext cx="3522663" cy="3778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4813" y="1438275"/>
            <a:ext cx="3522662" cy="3778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NZ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NZ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NZ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NZ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NZ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NZ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NZ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NZ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38838" y="574675"/>
            <a:ext cx="1798637" cy="4641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9750" y="574675"/>
            <a:ext cx="5246688" cy="4641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NZ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574675"/>
            <a:ext cx="7197725" cy="7191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539750" y="1438275"/>
            <a:ext cx="7197725" cy="3778250"/>
          </a:xfrm>
        </p:spPr>
        <p:txBody>
          <a:bodyPr/>
          <a:lstStyle/>
          <a:p>
            <a:r>
              <a:rPr lang="en-US" dirty="0" smtClean="0"/>
              <a:t>Click icon to add chart</a:t>
            </a:r>
            <a:endParaRPr lang="en-NZ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9750" y="5937250"/>
            <a:ext cx="5399088" cy="360363"/>
          </a:xfrm>
        </p:spPr>
        <p:txBody>
          <a:bodyPr/>
          <a:lstStyle>
            <a:lvl1pPr>
              <a:defRPr/>
            </a:lvl1pPr>
          </a:lstStyle>
          <a:p>
            <a:endParaRPr lang="en-NZ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 descr="land-text-1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-15875" y="0"/>
            <a:ext cx="9939338" cy="6859588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574675"/>
            <a:ext cx="719772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NZ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0" y="1438275"/>
            <a:ext cx="7197725" cy="377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39750" y="5937250"/>
            <a:ext cx="5399088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endParaRPr lang="en-NZ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chemeClr val="accent1"/>
          </a:solidFill>
          <a:latin typeface="Arial" charset="0"/>
          <a:ea typeface="ＭＳ Ｐゴシック" pitchFamily="1" charset="-128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chemeClr val="accent1"/>
          </a:solidFill>
          <a:latin typeface="Arial" charset="0"/>
          <a:ea typeface="ＭＳ Ｐゴシック" pitchFamily="1" charset="-128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chemeClr val="accent1"/>
          </a:solidFill>
          <a:latin typeface="Arial" charset="0"/>
          <a:ea typeface="ＭＳ Ｐゴシック" pitchFamily="1" charset="-128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chemeClr val="accent1"/>
          </a:solidFill>
          <a:latin typeface="Arial" charset="0"/>
          <a:ea typeface="ＭＳ Ｐゴシック" pitchFamily="1" charset="-128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chemeClr val="accent1"/>
          </a:solidFill>
          <a:latin typeface="Arial" charset="0"/>
          <a:ea typeface="ＭＳ Ｐゴシック" pitchFamily="1" charset="-128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chemeClr val="accent1"/>
          </a:solidFill>
          <a:latin typeface="Arial" charset="0"/>
          <a:ea typeface="ＭＳ Ｐゴシック" pitchFamily="1" charset="-128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chemeClr val="accent1"/>
          </a:solidFill>
          <a:latin typeface="Arial" charset="0"/>
          <a:ea typeface="ＭＳ Ｐゴシック" pitchFamily="1" charset="-128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chemeClr val="accent1"/>
          </a:solidFill>
          <a:latin typeface="Arial" charset="0"/>
          <a:ea typeface="ＭＳ Ｐゴシック" pitchFamily="1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5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5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5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5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5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5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750" y="404664"/>
            <a:ext cx="6861522" cy="889149"/>
          </a:xfrm>
        </p:spPr>
        <p:txBody>
          <a:bodyPr/>
          <a:lstStyle/>
          <a:p>
            <a:r>
              <a:rPr lang="en-NZ" sz="4000" dirty="0" smtClean="0"/>
              <a:t>Land Transport Funding in New Zealand</a:t>
            </a:r>
            <a:endParaRPr lang="en-US" sz="4000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936776" y="5794378"/>
            <a:ext cx="6478587" cy="624730"/>
          </a:xfrm>
        </p:spPr>
        <p:txBody>
          <a:bodyPr/>
          <a:lstStyle/>
          <a:p>
            <a:r>
              <a:rPr lang="en-US" sz="1800" dirty="0" smtClean="0"/>
              <a:t>Barry Kidd</a:t>
            </a:r>
          </a:p>
          <a:p>
            <a:r>
              <a:rPr lang="en-US" dirty="0" smtClean="0"/>
              <a:t>Acting General Manager of Road and Rail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land-text-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5875" y="0"/>
            <a:ext cx="9939338" cy="6859588"/>
          </a:xfrm>
          <a:prstGeom prst="rect">
            <a:avLst/>
          </a:prstGeom>
          <a:noFill/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sz="4000" dirty="0" smtClean="0"/>
              <a:t>Overview</a:t>
            </a:r>
            <a:endParaRPr lang="en-NZ" sz="4000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539750" y="1438275"/>
            <a:ext cx="7197725" cy="377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GB" kern="0" dirty="0" smtClean="0">
                <a:solidFill>
                  <a:schemeClr val="tx1"/>
                </a:solidFill>
                <a:latin typeface="+mn-lt"/>
                <a:ea typeface="+mn-ea"/>
              </a:rPr>
              <a:t>National Land Transport Fund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25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</a:t>
            </a:r>
            <a:r>
              <a:rPr kumimoji="0" lang="en-GB" sz="25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makes it up?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GB" kern="0" baseline="0" dirty="0" smtClean="0">
                <a:solidFill>
                  <a:schemeClr val="tx1"/>
                </a:solidFill>
                <a:latin typeface="+mn-lt"/>
                <a:ea typeface="+mn-ea"/>
              </a:rPr>
              <a:t>What the fund is spent</a:t>
            </a:r>
            <a:r>
              <a:rPr lang="en-GB" kern="0" dirty="0" smtClean="0">
                <a:solidFill>
                  <a:schemeClr val="tx1"/>
                </a:solidFill>
                <a:latin typeface="+mn-lt"/>
                <a:ea typeface="+mn-ea"/>
              </a:rPr>
              <a:t> on?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GB" kern="0" dirty="0" smtClean="0">
                <a:solidFill>
                  <a:schemeClr val="tx1"/>
                </a:solidFill>
                <a:latin typeface="+mn-lt"/>
                <a:ea typeface="+mn-ea"/>
              </a:rPr>
              <a:t>Other</a:t>
            </a:r>
            <a:r>
              <a:rPr kumimoji="0" lang="en-GB" sz="25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funding options</a:t>
            </a:r>
          </a:p>
          <a:p>
            <a:pPr marL="800100" lvl="1" indent="-342900" eaLnBrk="1" hangingPunct="1">
              <a:lnSpc>
                <a:spcPct val="150000"/>
              </a:lnSpc>
              <a:spcBef>
                <a:spcPct val="20000"/>
              </a:spcBef>
              <a:buFont typeface="Courier New" pitchFamily="49" charset="0"/>
              <a:buChar char="o"/>
              <a:defRPr/>
            </a:pPr>
            <a:r>
              <a:rPr lang="en-GB" kern="0" baseline="0" dirty="0" smtClean="0">
                <a:solidFill>
                  <a:schemeClr val="tx1"/>
                </a:solidFill>
                <a:latin typeface="+mn-lt"/>
                <a:ea typeface="+mn-ea"/>
              </a:rPr>
              <a:t>Central</a:t>
            </a:r>
            <a:r>
              <a:rPr lang="en-GB" kern="0" dirty="0" smtClean="0">
                <a:solidFill>
                  <a:schemeClr val="tx1"/>
                </a:solidFill>
                <a:latin typeface="+mn-lt"/>
                <a:ea typeface="+mn-ea"/>
              </a:rPr>
              <a:t> government</a:t>
            </a:r>
          </a:p>
          <a:p>
            <a:pPr marL="800100" lvl="1" indent="-342900" eaLnBrk="1" hangingPunct="1">
              <a:lnSpc>
                <a:spcPct val="150000"/>
              </a:lnSpc>
              <a:spcBef>
                <a:spcPct val="20000"/>
              </a:spcBef>
              <a:buFont typeface="Courier New" pitchFamily="49" charset="0"/>
              <a:buChar char="o"/>
              <a:defRPr/>
            </a:pPr>
            <a:r>
              <a:rPr kumimoji="0" lang="en-GB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Local</a:t>
            </a:r>
            <a:r>
              <a:rPr kumimoji="0" lang="en-GB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government</a:t>
            </a:r>
            <a:endParaRPr kumimoji="0" lang="en-GB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574675"/>
            <a:ext cx="7197725" cy="478061"/>
          </a:xfrm>
        </p:spPr>
        <p:txBody>
          <a:bodyPr/>
          <a:lstStyle/>
          <a:p>
            <a:r>
              <a:rPr lang="en-US" sz="3200" dirty="0" smtClean="0"/>
              <a:t>The National Land Transport Fund</a:t>
            </a:r>
            <a:endParaRPr lang="en-US" sz="3200" dirty="0"/>
          </a:p>
        </p:txBody>
      </p:sp>
      <p:grpSp>
        <p:nvGrpSpPr>
          <p:cNvPr id="72" name="Group 71"/>
          <p:cNvGrpSpPr/>
          <p:nvPr/>
        </p:nvGrpSpPr>
        <p:grpSpPr>
          <a:xfrm>
            <a:off x="1136576" y="1556792"/>
            <a:ext cx="6325559" cy="3528392"/>
            <a:chOff x="787681" y="1556792"/>
            <a:chExt cx="6325559" cy="3528392"/>
          </a:xfrm>
        </p:grpSpPr>
        <p:sp>
          <p:nvSpPr>
            <p:cNvPr id="17" name="AutoShape 3"/>
            <p:cNvSpPr>
              <a:spLocks noChangeArrowheads="1"/>
            </p:cNvSpPr>
            <p:nvPr/>
          </p:nvSpPr>
          <p:spPr bwMode="auto">
            <a:xfrm>
              <a:off x="787681" y="1628800"/>
              <a:ext cx="1050330" cy="3456384"/>
            </a:xfrm>
            <a:prstGeom prst="flowChartAlternateProcess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en-N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cxnSp>
          <p:nvCxnSpPr>
            <p:cNvPr id="18" name="AutoShape 4"/>
            <p:cNvCxnSpPr>
              <a:cxnSpLocks noChangeShapeType="1"/>
              <a:stCxn id="19" idx="1"/>
              <a:endCxn id="63" idx="6"/>
            </p:cNvCxnSpPr>
            <p:nvPr/>
          </p:nvCxnSpPr>
          <p:spPr bwMode="auto">
            <a:xfrm rot="10800000">
              <a:off x="1799187" y="4568174"/>
              <a:ext cx="644679" cy="1295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19" name="Rectangle 5"/>
            <p:cNvSpPr>
              <a:spLocks noChangeArrowheads="1"/>
            </p:cNvSpPr>
            <p:nvPr/>
          </p:nvSpPr>
          <p:spPr bwMode="auto">
            <a:xfrm>
              <a:off x="2443865" y="4221088"/>
              <a:ext cx="1728192" cy="720080"/>
            </a:xfrm>
            <a:prstGeom prst="round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Symbol" pitchFamily="18" charset="2"/>
                <a:buChar char="·"/>
              </a:pPr>
              <a:r>
                <a:rPr kumimoji="0" lang="en-NZ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rPr>
                <a:t>   Interest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Symbol" pitchFamily="18" charset="2"/>
                <a:buChar char="·"/>
                <a:tabLst/>
              </a:pPr>
              <a:r>
                <a:rPr kumimoji="0" lang="en-NZ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rPr>
                <a:t>   Sale of Land</a:t>
              </a: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21" name="Oval 20"/>
            <p:cNvSpPr/>
            <p:nvPr/>
          </p:nvSpPr>
          <p:spPr bwMode="auto">
            <a:xfrm>
              <a:off x="826506" y="3512058"/>
              <a:ext cx="972680" cy="512056"/>
            </a:xfrm>
            <a:prstGeom prst="ellipse">
              <a:avLst/>
            </a:prstGeom>
            <a:no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NZ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MVR</a:t>
              </a:r>
            </a:p>
          </p:txBody>
        </p:sp>
        <p:cxnSp>
          <p:nvCxnSpPr>
            <p:cNvPr id="24" name="AutoShape 4"/>
            <p:cNvCxnSpPr>
              <a:cxnSpLocks noChangeShapeType="1"/>
              <a:stCxn id="25" idx="1"/>
              <a:endCxn id="21" idx="6"/>
            </p:cNvCxnSpPr>
            <p:nvPr/>
          </p:nvCxnSpPr>
          <p:spPr bwMode="auto">
            <a:xfrm rot="10800000" flipV="1">
              <a:off x="1799186" y="3766998"/>
              <a:ext cx="633534" cy="108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25" name="Rectangle 5"/>
            <p:cNvSpPr>
              <a:spLocks noChangeArrowheads="1"/>
            </p:cNvSpPr>
            <p:nvPr/>
          </p:nvSpPr>
          <p:spPr bwMode="auto">
            <a:xfrm>
              <a:off x="2432720" y="3388998"/>
              <a:ext cx="1728192" cy="756000"/>
            </a:xfrm>
            <a:prstGeom prst="round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NZ" sz="1400" dirty="0" smtClean="0">
                  <a:solidFill>
                    <a:schemeClr val="tx1"/>
                  </a:solidFill>
                  <a:latin typeface="+mj-lt"/>
                </a:rPr>
                <a:t>Motor vehicle licensing and registration fees</a:t>
              </a: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26" name="Rectangle 5"/>
            <p:cNvSpPr>
              <a:spLocks noChangeArrowheads="1"/>
            </p:cNvSpPr>
            <p:nvPr/>
          </p:nvSpPr>
          <p:spPr bwMode="auto">
            <a:xfrm>
              <a:off x="2432720" y="2582047"/>
              <a:ext cx="1728192" cy="756000"/>
            </a:xfrm>
            <a:prstGeom prst="round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NZ" sz="1400" dirty="0" smtClean="0">
                  <a:solidFill>
                    <a:schemeClr val="tx1"/>
                  </a:solidFill>
                  <a:latin typeface="+mj-lt"/>
                </a:rPr>
                <a:t>Road user charges, paid by diesel vehicles</a:t>
              </a: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cxnSp>
          <p:nvCxnSpPr>
            <p:cNvPr id="27" name="AutoShape 4"/>
            <p:cNvCxnSpPr>
              <a:cxnSpLocks noChangeShapeType="1"/>
              <a:stCxn id="26" idx="1"/>
              <a:endCxn id="66" idx="6"/>
            </p:cNvCxnSpPr>
            <p:nvPr/>
          </p:nvCxnSpPr>
          <p:spPr bwMode="auto">
            <a:xfrm rot="10800000">
              <a:off x="1799186" y="2955423"/>
              <a:ext cx="633534" cy="462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28" name="Rectangle 5"/>
            <p:cNvSpPr>
              <a:spLocks noChangeArrowheads="1"/>
            </p:cNvSpPr>
            <p:nvPr/>
          </p:nvSpPr>
          <p:spPr bwMode="auto">
            <a:xfrm>
              <a:off x="2432720" y="1773960"/>
              <a:ext cx="1728192" cy="756000"/>
            </a:xfrm>
            <a:prstGeom prst="round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NZ" sz="1400" dirty="0" smtClean="0">
                  <a:solidFill>
                    <a:schemeClr val="tx1"/>
                  </a:solidFill>
                  <a:latin typeface="+mj-lt"/>
                </a:rPr>
                <a:t>Fuel excise duty, which includes tax on petrol</a:t>
              </a: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cxnSp>
          <p:nvCxnSpPr>
            <p:cNvPr id="29" name="AutoShape 4"/>
            <p:cNvCxnSpPr>
              <a:cxnSpLocks noChangeShapeType="1"/>
              <a:stCxn id="28" idx="1"/>
              <a:endCxn id="69" idx="6"/>
            </p:cNvCxnSpPr>
            <p:nvPr/>
          </p:nvCxnSpPr>
          <p:spPr bwMode="auto">
            <a:xfrm rot="10800000" flipV="1">
              <a:off x="1799186" y="2151960"/>
              <a:ext cx="633534" cy="185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51" name="Right Brace 50"/>
            <p:cNvSpPr/>
            <p:nvPr/>
          </p:nvSpPr>
          <p:spPr bwMode="auto">
            <a:xfrm>
              <a:off x="4448944" y="1556792"/>
              <a:ext cx="504056" cy="3456384"/>
            </a:xfrm>
            <a:prstGeom prst="rightBrac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Z" sz="25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pitchFamily="1" charset="-128"/>
              </a:endParaRPr>
            </a:p>
          </p:txBody>
        </p:sp>
        <p:cxnSp>
          <p:nvCxnSpPr>
            <p:cNvPr id="58" name="Straight Arrow Connector 57"/>
            <p:cNvCxnSpPr>
              <a:stCxn id="51" idx="1"/>
            </p:cNvCxnSpPr>
            <p:nvPr/>
          </p:nvCxnSpPr>
          <p:spPr bwMode="auto">
            <a:xfrm rot="10800000" flipH="1">
              <a:off x="4953000" y="3284984"/>
              <a:ext cx="648072" cy="158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60" name="Rounded Rectangle 59"/>
            <p:cNvSpPr/>
            <p:nvPr/>
          </p:nvSpPr>
          <p:spPr bwMode="auto">
            <a:xfrm>
              <a:off x="5601072" y="2780928"/>
              <a:ext cx="1512168" cy="1008112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NZ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1" charset="-128"/>
                </a:rPr>
                <a:t>NLTF</a:t>
              </a:r>
            </a:p>
          </p:txBody>
        </p:sp>
        <p:sp>
          <p:nvSpPr>
            <p:cNvPr id="63" name="Oval 62"/>
            <p:cNvSpPr/>
            <p:nvPr/>
          </p:nvSpPr>
          <p:spPr bwMode="auto">
            <a:xfrm>
              <a:off x="826506" y="4312146"/>
              <a:ext cx="972680" cy="512056"/>
            </a:xfrm>
            <a:prstGeom prst="ellipse">
              <a:avLst/>
            </a:prstGeom>
            <a:no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NZ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Other</a:t>
              </a:r>
            </a:p>
          </p:txBody>
        </p:sp>
        <p:sp>
          <p:nvSpPr>
            <p:cNvPr id="66" name="Oval 65"/>
            <p:cNvSpPr/>
            <p:nvPr/>
          </p:nvSpPr>
          <p:spPr bwMode="auto">
            <a:xfrm>
              <a:off x="826506" y="2699395"/>
              <a:ext cx="972680" cy="512056"/>
            </a:xfrm>
            <a:prstGeom prst="ellipse">
              <a:avLst/>
            </a:prstGeom>
            <a:no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NZ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RUC</a:t>
              </a:r>
            </a:p>
          </p:txBody>
        </p:sp>
        <p:sp>
          <p:nvSpPr>
            <p:cNvPr id="69" name="Oval 68"/>
            <p:cNvSpPr/>
            <p:nvPr/>
          </p:nvSpPr>
          <p:spPr bwMode="auto">
            <a:xfrm>
              <a:off x="826506" y="1897782"/>
              <a:ext cx="972680" cy="512056"/>
            </a:xfrm>
            <a:prstGeom prst="ellipse">
              <a:avLst/>
            </a:prstGeom>
            <a:no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NZ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FED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land-text-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5875" y="0"/>
            <a:ext cx="9939338" cy="6859588"/>
          </a:xfrm>
          <a:prstGeom prst="rect">
            <a:avLst/>
          </a:prstGeom>
          <a:noFill/>
        </p:spPr>
      </p:pic>
      <p:sp>
        <p:nvSpPr>
          <p:cNvPr id="35843" name="Rectangle 3"/>
          <p:cNvSpPr>
            <a:spLocks noGrp="1" noChangeArrowheads="1"/>
          </p:cNvSpPr>
          <p:nvPr>
            <p:ph type="title"/>
          </p:nvPr>
        </p:nvSpPr>
        <p:spPr>
          <a:xfrm>
            <a:off x="539750" y="574675"/>
            <a:ext cx="7653610" cy="719138"/>
          </a:xfrm>
        </p:spPr>
        <p:txBody>
          <a:bodyPr/>
          <a:lstStyle/>
          <a:p>
            <a:r>
              <a:rPr lang="en-US" sz="3200" dirty="0" smtClean="0"/>
              <a:t>Relative size of each revenue source</a:t>
            </a:r>
            <a:endParaRPr lang="en-US" sz="3200" dirty="0"/>
          </a:p>
        </p:txBody>
      </p:sp>
      <p:graphicFrame>
        <p:nvGraphicFramePr>
          <p:cNvPr id="5" name="Chart 4"/>
          <p:cNvGraphicFramePr/>
          <p:nvPr/>
        </p:nvGraphicFramePr>
        <p:xfrm>
          <a:off x="4016897" y="1484784"/>
          <a:ext cx="4464496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Chart 5"/>
          <p:cNvGraphicFramePr/>
          <p:nvPr/>
        </p:nvGraphicFramePr>
        <p:xfrm>
          <a:off x="416496" y="1628800"/>
          <a:ext cx="4392488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type="title"/>
          </p:nvPr>
        </p:nvSpPr>
        <p:spPr>
          <a:xfrm>
            <a:off x="539750" y="574675"/>
            <a:ext cx="4138613" cy="719138"/>
          </a:xfrm>
        </p:spPr>
        <p:txBody>
          <a:bodyPr/>
          <a:lstStyle/>
          <a:p>
            <a:r>
              <a:rPr lang="en-US" sz="3200" dirty="0" smtClean="0"/>
              <a:t>Value of the NLTF</a:t>
            </a:r>
            <a:endParaRPr lang="en-US" sz="3200" dirty="0"/>
          </a:p>
        </p:txBody>
      </p:sp>
      <p:graphicFrame>
        <p:nvGraphicFramePr>
          <p:cNvPr id="9" name="Chart 8"/>
          <p:cNvGraphicFramePr/>
          <p:nvPr/>
        </p:nvGraphicFramePr>
        <p:xfrm>
          <a:off x="776536" y="3645024"/>
          <a:ext cx="6594302" cy="201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/>
          <p:cNvGraphicFramePr/>
          <p:nvPr/>
        </p:nvGraphicFramePr>
        <p:xfrm>
          <a:off x="776536" y="1196752"/>
          <a:ext cx="6522293" cy="2376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480" y="574675"/>
            <a:ext cx="8568952" cy="719138"/>
          </a:xfrm>
        </p:spPr>
        <p:txBody>
          <a:bodyPr/>
          <a:lstStyle/>
          <a:p>
            <a:r>
              <a:rPr lang="en-NZ" sz="3000" dirty="0" smtClean="0"/>
              <a:t>Where does the money from the NLTF go?</a:t>
            </a:r>
            <a:endParaRPr lang="en-NZ" sz="3000" dirty="0"/>
          </a:p>
        </p:txBody>
      </p:sp>
      <p:sp>
        <p:nvSpPr>
          <p:cNvPr id="4" name="AutoShape 3"/>
          <p:cNvSpPr>
            <a:spLocks noChangeArrowheads="1"/>
          </p:cNvSpPr>
          <p:nvPr/>
        </p:nvSpPr>
        <p:spPr bwMode="auto">
          <a:xfrm>
            <a:off x="1262935" y="1608874"/>
            <a:ext cx="1050330" cy="3355254"/>
          </a:xfrm>
          <a:prstGeom prst="flowChartAlternateProcess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N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FED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en-N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N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RUC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en-N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N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MVR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en-N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N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Other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5" name="AutoShape 6"/>
          <p:cNvCxnSpPr>
            <a:cxnSpLocks noChangeShapeType="1"/>
            <a:stCxn id="4" idx="3"/>
            <a:endCxn id="6" idx="1"/>
          </p:cNvCxnSpPr>
          <p:nvPr/>
        </p:nvCxnSpPr>
        <p:spPr bwMode="auto">
          <a:xfrm flipV="1">
            <a:off x="2313265" y="3284984"/>
            <a:ext cx="1110009" cy="1517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3423274" y="2219824"/>
            <a:ext cx="1169686" cy="213032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en-NZ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en-NZ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en-NZ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N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NLTF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7" name="AutoShape 8"/>
          <p:cNvCxnSpPr>
            <a:cxnSpLocks noChangeShapeType="1"/>
            <a:stCxn id="6" idx="3"/>
            <a:endCxn id="9" idx="1"/>
          </p:cNvCxnSpPr>
          <p:nvPr/>
        </p:nvCxnSpPr>
        <p:spPr bwMode="auto">
          <a:xfrm flipV="1">
            <a:off x="4592960" y="1940763"/>
            <a:ext cx="1121944" cy="1344221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8" name="AutoShape 9"/>
          <p:cNvCxnSpPr>
            <a:cxnSpLocks noChangeShapeType="1"/>
            <a:stCxn id="6" idx="3"/>
            <a:endCxn id="10" idx="1"/>
          </p:cNvCxnSpPr>
          <p:nvPr/>
        </p:nvCxnSpPr>
        <p:spPr bwMode="auto">
          <a:xfrm>
            <a:off x="4592960" y="3284984"/>
            <a:ext cx="1121944" cy="1319277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9" name="AutoShape 10"/>
          <p:cNvSpPr>
            <a:spLocks noChangeArrowheads="1"/>
          </p:cNvSpPr>
          <p:nvPr/>
        </p:nvSpPr>
        <p:spPr bwMode="auto">
          <a:xfrm>
            <a:off x="5714904" y="1328296"/>
            <a:ext cx="1169686" cy="1224934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n-NZ" sz="2000" dirty="0" smtClean="0">
                <a:solidFill>
                  <a:schemeClr val="tx1"/>
                </a:solidFill>
                <a:latin typeface="Calibri" pitchFamily="34" charset="0"/>
              </a:rPr>
              <a:t>Road Policing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" name="AutoShape 11"/>
          <p:cNvSpPr>
            <a:spLocks noChangeArrowheads="1"/>
          </p:cNvSpPr>
          <p:nvPr/>
        </p:nvSpPr>
        <p:spPr bwMode="auto">
          <a:xfrm>
            <a:off x="5714904" y="3991794"/>
            <a:ext cx="1169686" cy="1224934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N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Admin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5313040" y="2924944"/>
            <a:ext cx="2376264" cy="72008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NZ" sz="2000" dirty="0" smtClean="0">
                <a:solidFill>
                  <a:schemeClr val="tx1"/>
                </a:solidFill>
                <a:latin typeface="Calibri" pitchFamily="34" charset="0"/>
              </a:rPr>
              <a:t>LT Investment</a:t>
            </a:r>
          </a:p>
        </p:txBody>
      </p:sp>
      <p:cxnSp>
        <p:nvCxnSpPr>
          <p:cNvPr id="14" name="Straight Connector 13"/>
          <p:cNvCxnSpPr>
            <a:stCxn id="6" idx="3"/>
            <a:endCxn id="12" idx="1"/>
          </p:cNvCxnSpPr>
          <p:nvPr/>
        </p:nvCxnSpPr>
        <p:spPr bwMode="auto">
          <a:xfrm>
            <a:off x="4592960" y="3284984"/>
            <a:ext cx="72008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488" y="574675"/>
            <a:ext cx="7920880" cy="719138"/>
          </a:xfrm>
        </p:spPr>
        <p:txBody>
          <a:bodyPr/>
          <a:lstStyle/>
          <a:p>
            <a:r>
              <a:rPr lang="en-NZ" sz="3200" dirty="0" smtClean="0"/>
              <a:t>What is the NLTF spent on?</a:t>
            </a:r>
            <a:endParaRPr lang="en-NZ" sz="3200" dirty="0"/>
          </a:p>
        </p:txBody>
      </p:sp>
      <p:graphicFrame>
        <p:nvGraphicFramePr>
          <p:cNvPr id="22" name="Chart 21"/>
          <p:cNvGraphicFramePr/>
          <p:nvPr/>
        </p:nvGraphicFramePr>
        <p:xfrm>
          <a:off x="416496" y="1916832"/>
          <a:ext cx="4896544" cy="3114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3" name="Chart 22"/>
          <p:cNvGraphicFramePr/>
          <p:nvPr/>
        </p:nvGraphicFramePr>
        <p:xfrm>
          <a:off x="4376936" y="1772816"/>
          <a:ext cx="4417501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44488" y="574675"/>
            <a:ext cx="8064896" cy="719138"/>
          </a:xfrm>
        </p:spPr>
        <p:txBody>
          <a:bodyPr/>
          <a:lstStyle/>
          <a:p>
            <a:r>
              <a:rPr lang="en-NZ" sz="3200" dirty="0" smtClean="0"/>
              <a:t>A basic Land Transport funding diagram</a:t>
            </a:r>
            <a:endParaRPr lang="en-NZ" sz="3200" dirty="0"/>
          </a:p>
        </p:txBody>
      </p:sp>
      <p:pic>
        <p:nvPicPr>
          <p:cNvPr id="1027" name="Picture 3" descr="Picture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0552" y="1412776"/>
            <a:ext cx="6858000" cy="351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land-text-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5875" y="0"/>
            <a:ext cx="9939338" cy="6859588"/>
          </a:xfrm>
          <a:prstGeom prst="rect">
            <a:avLst/>
          </a:prstGeom>
          <a:noFill/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sz="3200" dirty="0" smtClean="0"/>
              <a:t>Land Transport Funding Options</a:t>
            </a:r>
            <a:endParaRPr lang="en-NZ" sz="3200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39750" y="1438275"/>
            <a:ext cx="7197725" cy="377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GB" sz="2800" kern="0" dirty="0" smtClean="0">
                <a:solidFill>
                  <a:schemeClr val="tx1"/>
                </a:solidFill>
                <a:latin typeface="+mn-lt"/>
                <a:ea typeface="+mn-ea"/>
              </a:rPr>
              <a:t>NLTF</a:t>
            </a:r>
            <a:endParaRPr kumimoji="0" lang="en-GB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GB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Tolling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GB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en-GB" sz="2800" kern="0" dirty="0" smtClean="0">
                <a:solidFill>
                  <a:schemeClr val="tx1"/>
                </a:solidFill>
              </a:rPr>
              <a:t>Crown Funding</a:t>
            </a:r>
            <a:endParaRPr kumimoji="0" lang="en-GB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GB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NZ" sz="3200" dirty="0" smtClean="0"/>
              <a:t>Local Government Funding Options</a:t>
            </a:r>
            <a:endParaRPr lang="en-GB" sz="3200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GB" sz="2800" dirty="0" smtClean="0"/>
              <a:t>Rates</a:t>
            </a:r>
          </a:p>
          <a:p>
            <a:pPr>
              <a:lnSpc>
                <a:spcPct val="150000"/>
              </a:lnSpc>
            </a:pPr>
            <a:r>
              <a:rPr lang="en-GB" sz="2800" dirty="0" smtClean="0"/>
              <a:t>Developer Charges</a:t>
            </a:r>
          </a:p>
          <a:p>
            <a:pPr>
              <a:lnSpc>
                <a:spcPct val="150000"/>
              </a:lnSpc>
            </a:pPr>
            <a:r>
              <a:rPr lang="en-GB" sz="2800" dirty="0" smtClean="0"/>
              <a:t>Borrowing</a:t>
            </a:r>
          </a:p>
          <a:p>
            <a:pPr>
              <a:lnSpc>
                <a:spcPct val="150000"/>
              </a:lnSpc>
            </a:pPr>
            <a:r>
              <a:rPr lang="en-GB" sz="2800" dirty="0" smtClean="0"/>
              <a:t>Tax Increment Financing</a:t>
            </a:r>
          </a:p>
          <a:p>
            <a:pPr>
              <a:lnSpc>
                <a:spcPct val="150000"/>
              </a:lnSpc>
            </a:pP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NZ" sz="3200" dirty="0" smtClean="0"/>
              <a:t>Conclusion</a:t>
            </a:r>
            <a:endParaRPr lang="en-GB" sz="3200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GB" sz="2800" dirty="0" smtClean="0"/>
              <a:t>Funding the priorities</a:t>
            </a:r>
          </a:p>
          <a:p>
            <a:pPr>
              <a:lnSpc>
                <a:spcPct val="200000"/>
              </a:lnSpc>
            </a:pPr>
            <a:r>
              <a:rPr lang="en-GB" sz="2800" dirty="0" smtClean="0"/>
              <a:t>Getting greater value from the spend</a:t>
            </a:r>
          </a:p>
          <a:p>
            <a:pPr>
              <a:lnSpc>
                <a:spcPct val="200000"/>
              </a:lnSpc>
            </a:pPr>
            <a:r>
              <a:rPr lang="en-GB" sz="2800" dirty="0" smtClean="0"/>
              <a:t>Recognising different perspectives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land-halfpage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5875" y="0"/>
            <a:ext cx="9939338" cy="6859588"/>
          </a:xfrm>
          <a:prstGeom prst="rect">
            <a:avLst/>
          </a:prstGeom>
          <a:noFill/>
        </p:spPr>
      </p:pic>
      <p:sp>
        <p:nvSpPr>
          <p:cNvPr id="39939" name="Rectangle 3"/>
          <p:cNvSpPr>
            <a:spLocks noGrp="1" noChangeArrowheads="1"/>
          </p:cNvSpPr>
          <p:nvPr>
            <p:ph type="title"/>
          </p:nvPr>
        </p:nvSpPr>
        <p:spPr>
          <a:xfrm>
            <a:off x="488504" y="1772816"/>
            <a:ext cx="4138613" cy="719138"/>
          </a:xfrm>
        </p:spPr>
        <p:txBody>
          <a:bodyPr/>
          <a:lstStyle/>
          <a:p>
            <a:r>
              <a:rPr lang="en-US" sz="4000" dirty="0" smtClean="0"/>
              <a:t>Questions?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nd (incl key messages)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B8F2"/>
      </a:accent1>
      <a:accent2>
        <a:srgbClr val="B4D334"/>
      </a:accent2>
      <a:accent3>
        <a:srgbClr val="FFFFFF"/>
      </a:accent3>
      <a:accent4>
        <a:srgbClr val="000000"/>
      </a:accent4>
      <a:accent5>
        <a:srgbClr val="AAD8F7"/>
      </a:accent5>
      <a:accent6>
        <a:srgbClr val="A3BF2E"/>
      </a:accent6>
      <a:hlink>
        <a:srgbClr val="6A6A6A"/>
      </a:hlink>
      <a:folHlink>
        <a:srgbClr val="A0A0A0"/>
      </a:folHlink>
    </a:clrScheme>
    <a:fontScheme name="Office Them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>
          <a:solidFill>
            <a:srgbClr val="000000"/>
          </a:solidFill>
          <a:miter lim="800000"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fontAlgn="base">
          <a:spcBef>
            <a:spcPct val="0"/>
          </a:spcBef>
          <a:spcAft>
            <a:spcPct val="0"/>
          </a:spcAft>
          <a:defRPr sz="1400" dirty="0" smtClean="0">
            <a:solidFill>
              <a:schemeClr val="tx1"/>
            </a:solidFill>
            <a:latin typeface="+mj-l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NZ" sz="25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>
    <Project xmlns="035BFD9D-3F28-4486-94CB-7FAEB484ED01">NA</Project>
    <First_x0020_Created xmlns="035BFD9D-3F28-4486-94CB-7FAEB484ED01">3/02/2011 12:48:04 PM</First_x0020_Created>
    <Crown_Entity xmlns="035BFD9D-3F28-4486-94CB-7FAEB484ED01"/>
    <Topic xmlns="035BFD9D-3F28-4486-94CB-7FAEB484ED01">NA</Topic>
    <Function xmlns="035BFD9D-3F28-4486-94CB-7FAEB484ED01">CE/GM Secure</Function>
    <Read_Only_Status xmlns="035BFD9D-3F28-4486-94CB-7FAEB484ED01">Open</Read_Only_Status>
    <Disposal_Action_Authoriser xmlns="035BFD9D-3F28-4486-94CB-7FAEB484ED01">
      <UserInfo>
        <DisplayName/>
        <AccountId xsi:nil="true"/>
        <AccountType/>
      </UserInfo>
    </Disposal_Action_Authoriser>
    <Related_People xmlns="035BFD9D-3F28-4486-94CB-7FAEB484ED01">
      <UserInfo>
        <DisplayName/>
        <AccountId xsi:nil="true"/>
        <AccountType/>
      </UserInfo>
    </Related_People>
    <Related_Record xmlns="035BFD9D-3F28-4486-94CB-7FAEB484ED01" xsi:nil="true"/>
    <RecordID xmlns="035BFD9D-3F28-4486-94CB-7FAEB484ED01">33430</RecordID>
    <Target_Audience xmlns="035BFD9D-3F28-4486-94CB-7FAEB484ED01">Internal</Target_Audience>
    <Original_x0020_Producer xmlns="035BFD9D-3F28-4486-94CB-7FAEB484ED01" xsi:nil="true"/>
    <Subactivity xmlns="035BFD9D-3F28-4486-94CB-7FAEB484ED01">General Manager Working Documents</Subactivity>
    <Mode xmlns="035BFD9D-3F28-4486-94CB-7FAEB484ED01" xsi:nil="true"/>
    <My_Keywords xmlns="035BFD9D-3F28-4486-94CB-7FAEB484ED01"/>
    <Aggregation_Status xmlns="035BFD9D-3F28-4486-94CB-7FAEB484ED01">Normal</Aggregation_Status>
    <Original_x0020_Author xmlns="035BFD9D-3F28-4486-94CB-7FAEB484ED01">Matthew Skinner</Original_x0020_Author>
    <Original_x0020_Modified xmlns="035BFD9D-3F28-4486-94CB-7FAEB484ED01">14/03/2011 2:03:16 PM</Original_x0020_Modified>
    <Case xmlns="035BFD9D-3F28-4486-94CB-7FAEB484ED01">2011-2012</Case>
    <Record_Type xmlns="035BFD9D-3F28-4486-94CB-7FAEB484ED01">Normal</Record_Type>
    <Narrative xmlns="035BFD9D-3F28-4486-94CB-7FAEB484ED01">Barry Kidd presentation to LGNZ congress Feb 2011</Narrative>
    <Category_Values xmlns="035BFD9D-3F28-4486-94CB-7FAEB484ED01">NA</Category_Values>
    <Security_Rating xmlns="035BFD9D-3F28-4486-94CB-7FAEB484ED01">NA</Security_Rating>
    <Originating_x0020_Application xmlns="035BFD9D-3F28-4486-94CB-7FAEB484ED01">34</Originating_x0020_Application>
    <ADLog xmlns="035BFD9D-3F28-4486-94CB-7FAEB484ED01">150,Lucinda Crowther,Executive Assistant to General Manager,14/03/2011;</ADLog>
    <Related_x0020_Record_x0020_Links xmlns="9839ff3a-355b-4117-b331-4f99f36137b4" xsi:nil="true"/>
    <Document_Type xmlns="035BFD9D-3F28-4486-94CB-7FAEB484ED01">Presentation</Document_Type>
    <Hold xmlns="035BFD9D-3F28-4486-94CB-7FAEB484ED01">false</Hold>
    <Authoritative_Version xmlns="035BFD9D-3F28-4486-94CB-7FAEB484ED01">false</Authoritative_Version>
    <Original_x0020_Created xmlns="035BFD9D-3F28-4486-94CB-7FAEB484ED01">18/02/2011 11:34:53 AM</Original_x0020_Created>
    <Function_Group xmlns="035BFD9D-3F28-4486-94CB-7FAEB484ED01">Ministry Wide Leadership</Function_Group>
    <Activity xmlns="035BFD9D-3F28-4486-94CB-7FAEB484ED01">Road and Rail</Activity>
    <Theme xmlns="035BFD9D-3F28-4486-94CB-7FAEB484ED01"/>
    <Key_Words xmlns="035BFD9D-3F28-4486-94CB-7FAEB484ED01">Presentation</Key_Words>
    <Publisher_Source xmlns="035BFD9D-3F28-4486-94CB-7FAEB484ED01" xsi:nil="true"/>
    <ADLogModifiedBy xmlns="035BFD9D-3F28-4486-94CB-7FAEB484ED01">150,Lucinda Crowther,Executive Assistant to General Manager,14/03/2011;</ADLogModifiedBy>
    <Know-How_Type xmlns="035BFD9D-3F28-4486-94CB-7FAEB484ED01">NA</Know-How_Type>
    <Category_Name xmlns="035BFD9D-3F28-4486-94CB-7FAEB484ED01">NA</Category_Name>
    <PRA_Type xmlns="035BFD9D-3F28-4486-94CB-7FAEB484ED01">Doc</PRA_Type>
    <Original_Document xmlns="035bfd9d-3f28-4486-94cb-7faeb484ed0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PowerPoint" ma:contentTypeID="0x0101008EE97655591A421D982C8CBBCA2B2410AB0500E5D28E92E58D8B47BA8A55C4CFB093CF" ma:contentTypeVersion="12" ma:contentTypeDescription="" ma:contentTypeScope="" ma:versionID="4e26bf8d9092adfbddf521a99f80340c">
  <xsd:schema xmlns:xsd="http://www.w3.org/2001/XMLSchema" xmlns:p="http://schemas.microsoft.com/office/2006/metadata/properties" xmlns:ns2="035BFD9D-3F28-4486-94CB-7FAEB484ED01" xmlns:ns3="035bfd9d-3f28-4486-94cb-7faeb484ed01" xmlns:ns4="9839ff3a-355b-4117-b331-4f99f36137b4" targetNamespace="http://schemas.microsoft.com/office/2006/metadata/properties" ma:root="true" ma:fieldsID="8385e0a9a2202d72f3dd0508ac648a62" ns2:_="" ns3:_="" ns4:_="">
    <xsd:import namespace="035BFD9D-3F28-4486-94CB-7FAEB484ED01"/>
    <xsd:import namespace="035bfd9d-3f28-4486-94cb-7faeb484ed01"/>
    <xsd:import namespace="9839ff3a-355b-4117-b331-4f99f36137b4"/>
    <xsd:element name="properties">
      <xsd:complexType>
        <xsd:sequence>
          <xsd:element name="documentManagement">
            <xsd:complexType>
              <xsd:all>
                <xsd:element ref="ns2:Know-How_Type" minOccurs="0"/>
                <xsd:element ref="ns2:Target_Audience"/>
                <xsd:element ref="ns2:PRA_Type" minOccurs="0"/>
                <xsd:element ref="ns2:Aggregation_Status" minOccurs="0"/>
                <xsd:element ref="ns2:Narrative" minOccurs="0"/>
                <xsd:element ref="ns2:RecordID" minOccurs="0"/>
                <xsd:element ref="ns2:Record_Type" minOccurs="0"/>
                <xsd:element ref="ns2:Read_Only_Status" minOccurs="0"/>
                <xsd:element ref="ns2:Authoritative_Version" minOccurs="0"/>
                <xsd:element ref="ns3:Original_Document" minOccurs="0"/>
                <xsd:element ref="ns2:Document_Type"/>
                <xsd:element ref="ns2:Mode" minOccurs="0"/>
                <xsd:element ref="ns2:Theme" minOccurs="0"/>
                <xsd:element ref="ns2:Crown_Entity" minOccurs="0"/>
                <xsd:element ref="ns2:My_Keywords" minOccurs="0"/>
                <xsd:element ref="ns2:Key_Words"/>
                <xsd:element ref="ns2:Category_Name" minOccurs="0"/>
                <xsd:element ref="ns2:Category_Values" minOccurs="0"/>
                <xsd:element ref="ns2:Case"/>
                <xsd:element ref="ns2:Project" minOccurs="0"/>
                <xsd:element ref="ns2:Topic" minOccurs="0"/>
                <xsd:element ref="ns2:Security_Rating"/>
                <xsd:element ref="ns2:Related_People" minOccurs="0"/>
                <xsd:element ref="ns2:Publisher_Source" minOccurs="0"/>
                <xsd:element ref="ns2:Original_x0020_Author" minOccurs="0"/>
                <xsd:element ref="ns2:Original_x0020_Created" minOccurs="0"/>
                <xsd:element ref="ns2:Original_x0020_Modified" minOccurs="0"/>
                <xsd:element ref="ns2:Original_x0020_Producer" minOccurs="0"/>
                <xsd:element ref="ns2:Originating_x0020_Application"/>
                <xsd:element ref="ns2:First_x0020_Created" minOccurs="0"/>
                <xsd:element ref="ns2:Disposal_Action_Authoriser" minOccurs="0"/>
                <xsd:element ref="ns2:Function_Group" minOccurs="0"/>
                <xsd:element ref="ns2:Function" minOccurs="0"/>
                <xsd:element ref="ns2:Activity" minOccurs="0"/>
                <xsd:element ref="ns2:Subactivity" minOccurs="0"/>
                <xsd:element ref="ns2:Hold" minOccurs="0"/>
                <xsd:element ref="ns2:ADLog" minOccurs="0"/>
                <xsd:element ref="ns2:ADLogModifiedBy" minOccurs="0"/>
                <xsd:element ref="ns2:Related_Record" minOccurs="0"/>
                <xsd:element ref="ns4:Related_x0020_Record_x0020_Link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35BFD9D-3F28-4486-94CB-7FAEB484ED01" elementFormDefault="qualified">
    <xsd:import namespace="http://schemas.microsoft.com/office/2006/documentManagement/types"/>
    <xsd:element name="Know-How_Type" ma:index="8" nillable="true" ma:displayName="Know-How Type" ma:default="NA" ma:format="Dropdown" ma:hidden="true" ma:internalName="KnowHowType">
      <xsd:simpleType>
        <xsd:restriction base="dms:Choice">
          <xsd:enumeration value="NA"/>
          <xsd:enumeration value="Tall Poppy"/>
          <xsd:enumeration value="Nugget-Template or Form"/>
          <xsd:enumeration value="Nugget-Topic"/>
          <xsd:enumeration value="Nugget-FAQ"/>
          <xsd:enumeration value="Nugget-Key Document"/>
          <xsd:enumeration value="Nugget-Who"/>
          <xsd:enumeration value="Nugget-Expert Question"/>
          <xsd:enumeration value="Nugget-News"/>
          <xsd:enumeration value="Nugget-Third Party Reference"/>
          <xsd:enumeration value="Authority Document"/>
        </xsd:restriction>
      </xsd:simpleType>
    </xsd:element>
    <xsd:element name="Target_Audience" ma:index="9" ma:displayName="Target Audience" ma:default="Internal" ma:format="RadioButtons" ma:hidden="true" ma:internalName="TargetAudience">
      <xsd:simpleType>
        <xsd:restriction base="dms:Choice">
          <xsd:enumeration value="Internal"/>
          <xsd:enumeration value="External"/>
        </xsd:restriction>
      </xsd:simpleType>
    </xsd:element>
    <xsd:element name="PRA_Type" ma:index="10" nillable="true" ma:displayName="PRA Type" ma:default="Doc" ma:hidden="true" ma:internalName="PRAType">
      <xsd:simpleType>
        <xsd:restriction base="dms:Text"/>
      </xsd:simpleType>
    </xsd:element>
    <xsd:element name="Aggregation_Status" ma:index="11" nillable="true" ma:displayName="Aggregation Status" ma:default="Normal" ma:hidden="true" ma:internalName="AggregationStatus">
      <xsd:simpleType>
        <xsd:restriction base="dms:Choice">
          <xsd:enumeration value="Delete Soon"/>
          <xsd:enumeration value="Transfer"/>
          <xsd:enumeration value="Appraise"/>
          <xsd:enumeration value="Normal"/>
        </xsd:restriction>
      </xsd:simpleType>
    </xsd:element>
    <xsd:element name="Narrative" ma:index="12" nillable="true" ma:displayName="Narrative - Brief description of document" ma:internalName="Narrative">
      <xsd:simpleType>
        <xsd:restriction base="dms:Note"/>
      </xsd:simpleType>
    </xsd:element>
    <xsd:element name="RecordID" ma:index="13" nillable="true" ma:displayName="RecordID" ma:hidden="true" ma:internalName="RecordID">
      <xsd:simpleType>
        <xsd:restriction base="dms:Text"/>
      </xsd:simpleType>
    </xsd:element>
    <xsd:element name="Record_Type" ma:index="14" nillable="true" ma:displayName="Record Type" ma:default="Normal" ma:hidden="true" ma:internalName="RecordType">
      <xsd:simpleType>
        <xsd:restriction base="dms:Choice">
          <xsd:enumeration value="Long Term Value"/>
          <xsd:enumeration value="Normal"/>
          <xsd:enumeration value="Housekeeping"/>
          <xsd:enumeration value="Superseded"/>
        </xsd:restriction>
      </xsd:simpleType>
    </xsd:element>
    <xsd:element name="Read_Only_Status" ma:index="15" nillable="true" ma:displayName="Read Only Status" ma:default="Open" ma:hidden="true" ma:internalName="ReadOnlyStatus">
      <xsd:simpleType>
        <xsd:restriction base="dms:Choice">
          <xsd:enumeration value="Open"/>
          <xsd:enumeration value="Document"/>
          <xsd:enumeration value="Document and Metadata"/>
        </xsd:restriction>
      </xsd:simpleType>
    </xsd:element>
    <xsd:element name="Authoritative_Version" ma:index="16" nillable="true" ma:displayName="Authoritative Version" ma:default="0" ma:hidden="true" ma:internalName="AuthoritativeVersion">
      <xsd:simpleType>
        <xsd:restriction base="dms:Boolean"/>
      </xsd:simpleType>
    </xsd:element>
    <xsd:element name="Document_Type" ma:index="18" ma:displayName="Document Type" ma:format="Dropdown" ma:internalName="DocumentType">
      <xsd:simpleType>
        <xsd:restriction base="dms:Choice">
          <xsd:enumeration value="Briefing Notes and Papers"/>
          <xsd:enumeration value="Business Case/Proposal"/>
          <xsd:enumeration value="Cabinet Papers"/>
          <xsd:enumeration value="Communication - Letter or Memo"/>
          <xsd:enumeration value="Consultation Papers, Submissions"/>
          <xsd:enumeration value="Contract, Variation, Agreement or MOU"/>
          <xsd:enumeration value="Directives"/>
          <xsd:enumeration value="Drafting Instructions (for Legislation)"/>
          <xsd:enumeration value="Employment Related"/>
          <xsd:enumeration value="Filenote"/>
          <xsd:enumeration value="Financial – Budget, Forecast or Estimate"/>
          <xsd:enumeration value="Financial-other"/>
          <xsd:enumeration value="Forms and Templates"/>
          <xsd:enumeration value="Internal Policies, Procedures, Guidelines and Processes"/>
          <xsd:enumeration value="Legal Advice and Opinions"/>
          <xsd:enumeration value="Legal-other"/>
          <xsd:enumeration value="Media Communications"/>
          <xsd:enumeration value="Meeting Agendas, Minutes, Tabled Papers"/>
          <xsd:enumeration value="Photo, Image or Multimedia"/>
          <xsd:enumeration value="Policy Options, Analysis and Issues"/>
          <xsd:enumeration value="Presentation"/>
          <xsd:enumeration value="Reference - Third Party or External Report/Publication"/>
          <xsd:enumeration value="Report"/>
          <xsd:enumeration value="Research-original, Surveys and Statistics"/>
          <xsd:enumeration value="Research – Raw and Processed Data"/>
          <xsd:enumeration value="Risk Assessments - Agreements and Contracts"/>
          <xsd:enumeration value="Speeches"/>
          <xsd:enumeration value="Strategy and Planning"/>
          <xsd:enumeration value="Tender Related"/>
        </xsd:restriction>
      </xsd:simpleType>
    </xsd:element>
    <xsd:element name="Mode" ma:index="19" nillable="true" ma:displayName="Mode" ma:default="" ma:format="Dropdown" ma:internalName="Mode">
      <xsd:simpleType>
        <xsd:restriction base="dms:Choice">
          <xsd:enumeration value="Aviation"/>
          <xsd:enumeration value="Maritime"/>
          <xsd:enumeration value="Multi-modal"/>
          <xsd:enumeration value="Rail"/>
          <xsd:enumeration value="Road"/>
          <xsd:enumeration value="NA"/>
        </xsd:restriction>
      </xsd:simpleType>
    </xsd:element>
    <xsd:element name="Theme" ma:index="20" nillable="true" ma:displayName="Theme" ma:default="" ma:internalName="Them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ccess and Mobility"/>
                    <xsd:enumeration value="Commercial"/>
                    <xsd:enumeration value="Economic Development"/>
                    <xsd:enumeration value="Education"/>
                    <xsd:enumeration value="Emergency Management"/>
                    <xsd:enumeration value="Energy"/>
                    <xsd:enumeration value="Environment"/>
                    <xsd:enumeration value="Freight"/>
                    <xsd:enumeration value="Funding"/>
                    <xsd:enumeration value="Fuels"/>
                    <xsd:enumeration value="Futures"/>
                    <xsd:enumeration value="Health"/>
                    <xsd:enumeration value="International"/>
                    <xsd:enumeration value="Land Use"/>
                    <xsd:enumeration value="Legislation and Regulation"/>
                    <xsd:enumeration value="Maintenance Infrastructure"/>
                    <xsd:enumeration value="New Infrastructure"/>
                    <xsd:enumeration value="Passenger Transport"/>
                    <xsd:enumeration value="Revenue and Charging"/>
                    <xsd:enumeration value="Safety"/>
                    <xsd:enumeration value="Sector Strategy"/>
                    <xsd:enumeration value="Security"/>
                    <xsd:enumeration value="Social"/>
                    <xsd:enumeration value="Travel Demand Management"/>
                    <xsd:enumeration value="Vehicles"/>
                    <xsd:enumeration value="Walking and Cycling"/>
                    <xsd:enumeration value="NA"/>
                  </xsd:restriction>
                </xsd:simpleType>
              </xsd:element>
            </xsd:sequence>
          </xsd:extension>
        </xsd:complexContent>
      </xsd:complexType>
    </xsd:element>
    <xsd:element name="Crown_Entity" ma:index="21" nillable="true" ma:displayName="Crown Entity" ma:default="" ma:internalName="CrownEntity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viation Security Service"/>
                    <xsd:enumeration value="Civil Aviation Authority"/>
                    <xsd:enumeration value="Establishment Board for the New Zealand Transport Agency"/>
                    <xsd:enumeration value="Kiwi Rail"/>
                    <xsd:enumeration value="Land Transport New Zealand"/>
                    <xsd:enumeration value="Maritime Appeal Authority"/>
                    <xsd:enumeration value="Maritime New Zealand"/>
                    <xsd:enumeration value="Meteorological Service"/>
                    <xsd:enumeration value="New Zealand Police"/>
                    <xsd:enumeration value="New Zealand Transport Agency"/>
                    <xsd:enumeration value="Oil Pollution Advisory Committee"/>
                    <xsd:enumeration value="Road Safety Trust"/>
                    <xsd:enumeration value="Transit New Zealand"/>
                    <xsd:enumeration value="Transport Accident Investigation Commission"/>
                    <xsd:enumeration value="NA"/>
                  </xsd:restriction>
                </xsd:simpleType>
              </xsd:element>
            </xsd:sequence>
          </xsd:extension>
        </xsd:complexContent>
      </xsd:complexType>
    </xsd:element>
    <xsd:element name="My_Keywords" ma:index="22" nillable="true" ma:displayName="My Keywords" ma:internalName="MyKeywords">
      <xsd:complexType>
        <xsd:complexContent>
          <xsd:extension base="dms:MultiChoiceFillIn">
            <xsd:sequence>
              <xsd:element name="Value" maxOccurs="unbounded" minOccurs="0" nillable="true">
                <xsd:simpleType>
                  <xsd:union memberTypes="dms:Text">
                    <xsd:simpleType>
                      <xsd:restriction base="dms:Choice">
                        <xsd:enumeration value="NA"/>
                      </xsd:restriction>
                    </xsd:simpleType>
                  </xsd:union>
                </xsd:simpleType>
              </xsd:element>
            </xsd:sequence>
          </xsd:extension>
        </xsd:complexContent>
      </xsd:complexType>
    </xsd:element>
    <xsd:element name="Key_Words" ma:index="23" ma:displayName="Key Words" ma:format="Dropdown" ma:internalName="Key_Words" ma:readOnly="false">
      <xsd:simpleType>
        <xsd:restriction base="dms:Choice">
          <xsd:enumeration value="All of Government"/>
          <xsd:enumeration value="Business Services"/>
          <xsd:enumeration value="CE agenda"/>
          <xsd:enumeration value="Executive Assistant"/>
          <xsd:enumeration value="GM correspondence"/>
          <xsd:enumeration value="Group meetings"/>
          <xsd:enumeration value="Managers meetings"/>
          <xsd:enumeration value="Memos to CE"/>
          <xsd:enumeration value="Minister’s Office – Administration"/>
          <xsd:enumeration value="Minister’s Office - Requests for Advice"/>
          <xsd:enumeration value="Minister's Weekly Report"/>
          <xsd:enumeration value="MLT papers"/>
          <xsd:enumeration value="Monthly Accountability Report"/>
          <xsd:enumeration value="Performance Agreement"/>
          <xsd:enumeration value="Presentations and speeches"/>
          <xsd:enumeration value="Quarterly Output Report"/>
          <xsd:enumeration value="SoF"/>
          <xsd:enumeration value="Staff confidential"/>
          <xsd:enumeration value="Vendor Management"/>
          <xsd:enumeration value="Weekly report"/>
        </xsd:restriction>
      </xsd:simpleType>
    </xsd:element>
    <xsd:element name="Category_Name" ma:index="24" nillable="true" ma:displayName="Category Name" ma:default="NA" ma:format="RadioButtons" ma:hidden="true" ma:internalName="CategoryName">
      <xsd:simpleType>
        <xsd:restriction base="dms:Choice">
          <xsd:enumeration value="NA"/>
        </xsd:restriction>
      </xsd:simpleType>
    </xsd:element>
    <xsd:element name="Category_Values" ma:index="25" nillable="true" ma:displayName="Category Values" ma:default="NA" ma:format="Dropdown" ma:hidden="true" ma:internalName="CategoryValues">
      <xsd:simpleType>
        <xsd:restriction base="dms:Choice">
          <xsd:enumeration value="NA"/>
        </xsd:restriction>
      </xsd:simpleType>
    </xsd:element>
    <xsd:element name="Case" ma:index="26" ma:displayName="Case" ma:default="" ma:format="Dropdown" ma:internalName="Case" ma:readOnly="false">
      <xsd:simpleType>
        <xsd:restriction base="dms:Choice">
          <xsd:enumeration value="2003-2004"/>
          <xsd:enumeration value="2004-2005"/>
          <xsd:enumeration value="2005-2006"/>
          <xsd:enumeration value="2006-2007"/>
          <xsd:enumeration value="2007-2008"/>
          <xsd:enumeration value="2008-2009"/>
          <xsd:enumeration value="2009-2010"/>
          <xsd:enumeration value="2010-2011"/>
          <xsd:enumeration value="2011-2012"/>
          <xsd:enumeration value="2012-2013"/>
          <xsd:enumeration value="2013-2014"/>
          <xsd:enumeration value="2014-2015"/>
        </xsd:restriction>
      </xsd:simpleType>
    </xsd:element>
    <xsd:element name="Project" ma:index="27" nillable="true" ma:displayName="Project" ma:default="NA" ma:hidden="true" ma:internalName="Project" ma:readOnly="false">
      <xsd:simpleType>
        <xsd:restriction base="dms:Choice">
          <xsd:enumeration value="NA"/>
        </xsd:restriction>
      </xsd:simpleType>
    </xsd:element>
    <xsd:element name="Topic" ma:index="28" nillable="true" ma:displayName="Topic" ma:default="NA" ma:hidden="true" ma:internalName="Topic">
      <xsd:simpleType>
        <xsd:restriction base="dms:Choice">
          <xsd:enumeration value="NA"/>
        </xsd:restriction>
      </xsd:simpleType>
    </xsd:element>
    <xsd:element name="Security_Rating" ma:index="29" ma:displayName="Security Rating" ma:default="" ma:internalName="SecurityRating">
      <xsd:simpleType>
        <xsd:restriction base="dms:Choice">
          <xsd:enumeration value="NA"/>
          <xsd:enumeration value="In-confidence"/>
          <xsd:enumeration value="Sensitive"/>
          <xsd:enumeration value="Restricted"/>
        </xsd:restriction>
      </xsd:simpleType>
    </xsd:element>
    <xsd:element name="Related_People" ma:index="30" nillable="true" ma:displayName="Related People" ma:hidden="true" ma:list="UserInfo" ma:internalName="RelatedPeopl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Publisher_Source" ma:index="31" nillable="true" ma:displayName="Publisher/Source" ma:hidden="true" ma:internalName="PublisherSource">
      <xsd:simpleType>
        <xsd:restriction base="dms:Text"/>
      </xsd:simpleType>
    </xsd:element>
    <xsd:element name="Original_x0020_Author" ma:index="32" nillable="true" ma:displayName="Original Author" ma:hidden="true" ma:internalName="Original_x0020_Author">
      <xsd:simpleType>
        <xsd:restriction base="dms:Text"/>
      </xsd:simpleType>
    </xsd:element>
    <xsd:element name="Original_x0020_Created" ma:index="33" nillable="true" ma:displayName="Original Created" ma:hidden="true" ma:internalName="Original_x0020_Created">
      <xsd:simpleType>
        <xsd:restriction base="dms:Text"/>
      </xsd:simpleType>
    </xsd:element>
    <xsd:element name="Original_x0020_Modified" ma:index="34" nillable="true" ma:displayName="Original Modified" ma:hidden="true" ma:internalName="Original_x0020_Modified">
      <xsd:simpleType>
        <xsd:restriction base="dms:Text"/>
      </xsd:simpleType>
    </xsd:element>
    <xsd:element name="Original_x0020_Producer" ma:index="35" nillable="true" ma:displayName="Original Producer" ma:hidden="true" ma:internalName="Original_x0020_Producer">
      <xsd:simpleType>
        <xsd:restriction base="dms:Text"/>
      </xsd:simpleType>
    </xsd:element>
    <xsd:element name="Originating_x0020_Application" ma:index="36" ma:displayName="Originating Application" ma:list="{D7799D64-1324-449C-AEFE-21EF36C020A4}" ma:internalName="Originating_x0020_Application" ma:showField="Title">
      <xsd:simpleType>
        <xsd:restriction base="dms:Lookup"/>
      </xsd:simpleType>
    </xsd:element>
    <xsd:element name="First_x0020_Created" ma:index="37" nillable="true" ma:displayName="First Created" ma:hidden="true" ma:internalName="First_x0020_Created">
      <xsd:simpleType>
        <xsd:restriction base="dms:Text"/>
      </xsd:simpleType>
    </xsd:element>
    <xsd:element name="Disposal_Action_Authoriser" ma:index="38" nillable="true" ma:displayName="Disposal Action Authoriser" ma:hidden="true" ma:list="UserInfo" ma:internalName="DisposalActionAuthorise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Function_Group" ma:index="39" nillable="true" ma:displayName="Function Group" ma:default="Ministry Wide Leadership" ma:format="RadioButtons" ma:hidden="true" ma:internalName="FunctionGroup">
      <xsd:simpleType>
        <xsd:restriction base="dms:Choice">
          <xsd:enumeration value="Ministry Wide Leadership"/>
        </xsd:restriction>
      </xsd:simpleType>
    </xsd:element>
    <xsd:element name="Function" ma:index="40" nillable="true" ma:displayName="Function" ma:default="CE/GM Secure" ma:format="RadioButtons" ma:hidden="true" ma:internalName="Function" ma:readOnly="false">
      <xsd:simpleType>
        <xsd:restriction base="dms:Choice">
          <xsd:enumeration value="CE/GM Secure"/>
        </xsd:restriction>
      </xsd:simpleType>
    </xsd:element>
    <xsd:element name="Activity" ma:index="41" nillable="true" ma:displayName="Activity" ma:default="Road and Rail" ma:format="RadioButtons" ma:hidden="true" ma:internalName="Activity" ma:readOnly="false">
      <xsd:simpleType>
        <xsd:restriction base="dms:Choice">
          <xsd:enumeration value="Road and Rail"/>
        </xsd:restriction>
      </xsd:simpleType>
    </xsd:element>
    <xsd:element name="Subactivity" ma:index="42" nillable="true" ma:displayName="Subactivity" ma:default="General Manager Working Documents" ma:format="RadioButtons" ma:hidden="true" ma:internalName="Subactivity" ma:readOnly="false">
      <xsd:simpleType>
        <xsd:restriction base="dms:Choice">
          <xsd:enumeration value="General Manager Working Documents"/>
        </xsd:restriction>
      </xsd:simpleType>
    </xsd:element>
    <xsd:element name="Hold" ma:index="43" nillable="true" ma:displayName="Hold" ma:default="0" ma:hidden="true" ma:internalName="Hold">
      <xsd:simpleType>
        <xsd:restriction base="dms:Boolean"/>
      </xsd:simpleType>
    </xsd:element>
    <xsd:element name="ADLog" ma:index="44" nillable="true" ma:displayName="ADLog CreatedBy" ma:hidden="true" ma:internalName="ADLog">
      <xsd:simpleType>
        <xsd:restriction base="dms:Note"/>
      </xsd:simpleType>
    </xsd:element>
    <xsd:element name="ADLogModifiedBy" ma:index="45" nillable="true" ma:displayName="ADLog ModifiedBy" ma:hidden="true" ma:internalName="ADLogModifiedBy">
      <xsd:simpleType>
        <xsd:restriction base="dms:Note"/>
      </xsd:simpleType>
    </xsd:element>
    <xsd:element name="Related_Record" ma:index="46" nillable="true" ma:displayName="Related Record" ma:internalName="RelatedRecor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035bfd9d-3f28-4486-94cb-7faeb484ed01" elementFormDefault="qualified">
    <xsd:import namespace="http://schemas.microsoft.com/office/2006/documentManagement/types"/>
    <xsd:element name="Original_Document" ma:index="17" nillable="true" ma:displayName="Original Document" ma:hidden="true" ma:internalName="OriginalDocument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9839ff3a-355b-4117-b331-4f99f36137b4" elementFormDefault="qualified">
    <xsd:import namespace="http://schemas.microsoft.com/office/2006/documentManagement/types"/>
    <xsd:element name="Related_x0020_Record_x0020_Links" ma:index="47" nillable="true" ma:displayName="Related Record Links" ma:hidden="true" ma:internalName="Related_x0020_Record_x0020_Links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7" ma:displayName="Title" ma:readOnly="tru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AFE1E9F0-628A-4867-9B21-98C2B55F1632}"/>
</file>

<file path=customXml/itemProps2.xml><?xml version="1.0" encoding="utf-8"?>
<ds:datastoreItem xmlns:ds="http://schemas.openxmlformats.org/officeDocument/2006/customXml" ds:itemID="{9BE7B4A6-06B5-4C90-92FF-E352CA6C37A3}"/>
</file>

<file path=customXml/itemProps3.xml><?xml version="1.0" encoding="utf-8"?>
<ds:datastoreItem xmlns:ds="http://schemas.openxmlformats.org/officeDocument/2006/customXml" ds:itemID="{F4E3579F-7D12-40C8-8A35-F55BED1FAAE7}"/>
</file>

<file path=docProps/app.xml><?xml version="1.0" encoding="utf-8"?>
<Properties xmlns="http://schemas.openxmlformats.org/officeDocument/2006/extended-properties" xmlns:vt="http://schemas.openxmlformats.org/officeDocument/2006/docPropsVTypes">
  <Template>Land (incl key messages)</Template>
  <TotalTime>747</TotalTime>
  <Words>198</Words>
  <Application>Microsoft Office PowerPoint</Application>
  <PresentationFormat>A4 Paper (210x297 mm)</PresentationFormat>
  <Paragraphs>74</Paragraphs>
  <Slides>12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Land (incl key messages)</vt:lpstr>
      <vt:lpstr>Land Transport Funding in New Zealand</vt:lpstr>
      <vt:lpstr>Overview</vt:lpstr>
      <vt:lpstr>The National Land Transport Fund</vt:lpstr>
      <vt:lpstr>Relative size of each revenue source</vt:lpstr>
      <vt:lpstr>Value of the NLTF</vt:lpstr>
      <vt:lpstr>Where does the money from the NLTF go?</vt:lpstr>
      <vt:lpstr>What is the NLTF spent on?</vt:lpstr>
      <vt:lpstr>A basic Land Transport funding diagram</vt:lpstr>
      <vt:lpstr>Land Transport Funding Options</vt:lpstr>
      <vt:lpstr>Local Government Funding Options</vt:lpstr>
      <vt:lpstr>Conclusion</vt:lpstr>
      <vt:lpstr>Questions?</vt:lpstr>
    </vt:vector>
  </TitlesOfParts>
  <Company>Ministry of Transport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LGNZ Congress 2011 - Barry Kidd</dc:title>
  <dc:creator>Matthew Skinner</dc:creator>
  <cp:lastModifiedBy>Lucinda Crowther</cp:lastModifiedBy>
  <cp:revision>105</cp:revision>
  <dcterms:created xsi:type="dcterms:W3CDTF">2011-02-02T23:48:04Z</dcterms:created>
  <dcterms:modified xsi:type="dcterms:W3CDTF">2011-03-14T01:08:17Z</dcterms:modified>
  <cp:contentType>PowerPoint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-1668567529</vt:i4>
  </property>
  <property fmtid="{D5CDD505-2E9C-101B-9397-08002B2CF9AE}" pid="3" name="_NewReviewCycle">
    <vt:lpwstr/>
  </property>
  <property fmtid="{D5CDD505-2E9C-101B-9397-08002B2CF9AE}" pid="4" name="_EmailSubject">
    <vt:lpwstr>Congress presentation</vt:lpwstr>
  </property>
  <property fmtid="{D5CDD505-2E9C-101B-9397-08002B2CF9AE}" pid="5" name="_AuthorEmail">
    <vt:lpwstr>l.crowther@transport.govt.nz</vt:lpwstr>
  </property>
  <property fmtid="{D5CDD505-2E9C-101B-9397-08002B2CF9AE}" pid="6" name="_AuthorEmailDisplayName">
    <vt:lpwstr>Lucinda Crowther</vt:lpwstr>
  </property>
  <property fmtid="{D5CDD505-2E9C-101B-9397-08002B2CF9AE}" pid="7" name="_PreviousAdHocReviewCycleID">
    <vt:i4>1926098173</vt:i4>
  </property>
  <property fmtid="{D5CDD505-2E9C-101B-9397-08002B2CF9AE}" pid="8" name="ContentTypeId">
    <vt:lpwstr>0x0101008EE97655591A421D982C8CBBCA2B2410AB0500E5D28E92E58D8B47BA8A55C4CFB093CF</vt:lpwstr>
  </property>
</Properties>
</file>