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  <p:sldMasterId id="2147483650" r:id="rId5"/>
  </p:sldMasterIdLst>
  <p:notesMasterIdLst>
    <p:notesMasterId r:id="rId33"/>
  </p:notesMasterIdLst>
  <p:handoutMasterIdLst>
    <p:handoutMasterId r:id="rId34"/>
  </p:handoutMasterIdLst>
  <p:sldIdLst>
    <p:sldId id="256" r:id="rId6"/>
    <p:sldId id="269" r:id="rId7"/>
    <p:sldId id="319" r:id="rId8"/>
    <p:sldId id="298" r:id="rId9"/>
    <p:sldId id="332" r:id="rId10"/>
    <p:sldId id="303" r:id="rId11"/>
    <p:sldId id="340" r:id="rId12"/>
    <p:sldId id="321" r:id="rId13"/>
    <p:sldId id="333" r:id="rId14"/>
    <p:sldId id="346" r:id="rId15"/>
    <p:sldId id="344" r:id="rId16"/>
    <p:sldId id="335" r:id="rId17"/>
    <p:sldId id="299" r:id="rId18"/>
    <p:sldId id="312" r:id="rId19"/>
    <p:sldId id="326" r:id="rId20"/>
    <p:sldId id="325" r:id="rId21"/>
    <p:sldId id="300" r:id="rId22"/>
    <p:sldId id="306" r:id="rId23"/>
    <p:sldId id="343" r:id="rId24"/>
    <p:sldId id="308" r:id="rId25"/>
    <p:sldId id="329" r:id="rId26"/>
    <p:sldId id="349" r:id="rId27"/>
    <p:sldId id="301" r:id="rId28"/>
    <p:sldId id="305" r:id="rId29"/>
    <p:sldId id="314" r:id="rId30"/>
    <p:sldId id="270" r:id="rId31"/>
    <p:sldId id="259" r:id="rId32"/>
  </p:sldIdLst>
  <p:sldSz cx="9906000" cy="6858000" type="A4"/>
  <p:notesSz cx="6797675" cy="9926638"/>
  <p:defaultTextStyle>
    <a:defPPr>
      <a:defRPr lang="en-NZ"/>
    </a:defPPr>
    <a:lvl1pPr algn="l" rtl="0" eaLnBrk="0" fontAlgn="base" hangingPunct="0">
      <a:spcBef>
        <a:spcPct val="0"/>
      </a:spcBef>
      <a:spcAft>
        <a:spcPct val="0"/>
      </a:spcAft>
      <a:defRPr sz="2500" kern="1200">
        <a:solidFill>
          <a:schemeClr val="bg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bg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bg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bg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bg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500" kern="1200">
        <a:solidFill>
          <a:schemeClr val="bg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500" kern="1200">
        <a:solidFill>
          <a:schemeClr val="bg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500" kern="1200">
        <a:solidFill>
          <a:schemeClr val="bg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500" kern="1200">
        <a:solidFill>
          <a:schemeClr val="bg1"/>
        </a:solidFill>
        <a:latin typeface="Arial" charset="0"/>
        <a:ea typeface="ＭＳ Ｐゴシック" pitchFamily="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45" autoAdjust="0"/>
    <p:restoredTop sz="63764" autoAdjust="0"/>
  </p:normalViewPr>
  <p:slideViewPr>
    <p:cSldViewPr>
      <p:cViewPr>
        <p:scale>
          <a:sx n="80" d="100"/>
          <a:sy n="80" d="100"/>
        </p:scale>
        <p:origin x="-402" y="128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70" d="100"/>
          <a:sy n="70" d="100"/>
        </p:scale>
        <p:origin x="-1530" y="786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lukkc\Desktop\Graphs%20for%20simon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mcshr\Local%20Settings\Temporary%20Internet%20Files\Content.Outlook\FJWW65IE\NFDS%20-%20Workbook%20for%20MOT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Documents%20and%20Settings\mcshr\Local%20Settings\Temporary%20Internet%20Files\Content.Outlook\FJWW65IE\NFDS%20-%20Workbook%20for%20MOT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davis\Local%20Settings\Temporary%20Internet%20Files\Content.Outlook\6PZP579Z\ARLTS%20Mode%20share%20Graph%20(2)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NZ"/>
  <c:chart>
    <c:title>
      <c:tx>
        <c:rich>
          <a:bodyPr/>
          <a:lstStyle/>
          <a:p>
            <a:pPr>
              <a:defRPr/>
            </a:pPr>
            <a:r>
              <a:rPr lang="en-NZ" sz="1800" b="1" i="0" baseline="0" dirty="0"/>
              <a:t>Percentage of NZ imports and exports by weight and value by </a:t>
            </a:r>
            <a:r>
              <a:rPr lang="en-NZ" sz="1800" b="1" i="0" baseline="0" dirty="0" smtClean="0"/>
              <a:t>NZ port </a:t>
            </a:r>
            <a:r>
              <a:rPr lang="en-NZ" sz="1800" b="1" i="0" baseline="0" dirty="0"/>
              <a:t>- 2009/10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9189827341277979"/>
          <c:y val="0.17815713988603038"/>
          <c:w val="0.78064249467713764"/>
          <c:h val="0.57639081857020291"/>
        </c:manualLayout>
      </c:layout>
      <c:barChart>
        <c:barDir val="bar"/>
        <c:grouping val="clustered"/>
        <c:ser>
          <c:idx val="0"/>
          <c:order val="0"/>
          <c:tx>
            <c:strRef>
              <c:f>Sheet1!$AC$15</c:f>
              <c:strCache>
                <c:ptCount val="1"/>
                <c:pt idx="0">
                  <c:v>Export by port (weight)</c:v>
                </c:pt>
              </c:strCache>
            </c:strRef>
          </c:tx>
          <c:cat>
            <c:strRef>
              <c:f>Sheet1!$AB$16:$AB$29</c:f>
              <c:strCache>
                <c:ptCount val="14"/>
                <c:pt idx="0">
                  <c:v>Auckland </c:v>
                </c:pt>
                <c:pt idx="1">
                  <c:v>Lyttelton </c:v>
                </c:pt>
                <c:pt idx="2">
                  <c:v>Port Chalmers</c:v>
                </c:pt>
                <c:pt idx="3">
                  <c:v>Gisborne</c:v>
                </c:pt>
                <c:pt idx="4">
                  <c:v>Bluff </c:v>
                </c:pt>
                <c:pt idx="5">
                  <c:v>Napier </c:v>
                </c:pt>
                <c:pt idx="6">
                  <c:v>New Plymouth </c:v>
                </c:pt>
                <c:pt idx="7">
                  <c:v>Nelson </c:v>
                </c:pt>
                <c:pt idx="8">
                  <c:v>Picton </c:v>
                </c:pt>
                <c:pt idx="9">
                  <c:v>Taharoa</c:v>
                </c:pt>
                <c:pt idx="10">
                  <c:v>Timaru </c:v>
                </c:pt>
                <c:pt idx="11">
                  <c:v>Tauranga </c:v>
                </c:pt>
                <c:pt idx="12">
                  <c:v>Wellington </c:v>
                </c:pt>
                <c:pt idx="13">
                  <c:v>Whangarei </c:v>
                </c:pt>
              </c:strCache>
            </c:strRef>
          </c:cat>
          <c:val>
            <c:numRef>
              <c:f>Sheet1!$AC$16:$AC$29</c:f>
              <c:numCache>
                <c:formatCode>General</c:formatCode>
                <c:ptCount val="14"/>
                <c:pt idx="0">
                  <c:v>9.0630148172688738</c:v>
                </c:pt>
                <c:pt idx="1">
                  <c:v>11.433250595297316</c:v>
                </c:pt>
                <c:pt idx="2">
                  <c:v>5.9000245193046394</c:v>
                </c:pt>
                <c:pt idx="3">
                  <c:v>4.2862564614362153</c:v>
                </c:pt>
                <c:pt idx="4">
                  <c:v>2.6002622090827407</c:v>
                </c:pt>
                <c:pt idx="5">
                  <c:v>7.9696936081452732</c:v>
                </c:pt>
                <c:pt idx="6">
                  <c:v>12.115383849049929</c:v>
                </c:pt>
                <c:pt idx="7">
                  <c:v>4.219592153945138</c:v>
                </c:pt>
                <c:pt idx="8">
                  <c:v>1.1031268874185178</c:v>
                </c:pt>
                <c:pt idx="9">
                  <c:v>2.7601673116423457</c:v>
                </c:pt>
                <c:pt idx="10">
                  <c:v>1.0440203430870258</c:v>
                </c:pt>
                <c:pt idx="11">
                  <c:v>27.165311917468543</c:v>
                </c:pt>
                <c:pt idx="12">
                  <c:v>3.4762917669869808</c:v>
                </c:pt>
                <c:pt idx="13">
                  <c:v>6.5216718262563225</c:v>
                </c:pt>
              </c:numCache>
            </c:numRef>
          </c:val>
        </c:ser>
        <c:ser>
          <c:idx val="1"/>
          <c:order val="1"/>
          <c:tx>
            <c:strRef>
              <c:f>Sheet1!$AD$15</c:f>
              <c:strCache>
                <c:ptCount val="1"/>
                <c:pt idx="0">
                  <c:v>Import by port (weight)</c:v>
                </c:pt>
              </c:strCache>
            </c:strRef>
          </c:tx>
          <c:cat>
            <c:strRef>
              <c:f>Sheet1!$AB$16:$AB$29</c:f>
              <c:strCache>
                <c:ptCount val="14"/>
                <c:pt idx="0">
                  <c:v>Auckland </c:v>
                </c:pt>
                <c:pt idx="1">
                  <c:v>Lyttelton </c:v>
                </c:pt>
                <c:pt idx="2">
                  <c:v>Port Chalmers</c:v>
                </c:pt>
                <c:pt idx="3">
                  <c:v>Gisborne</c:v>
                </c:pt>
                <c:pt idx="4">
                  <c:v>Bluff </c:v>
                </c:pt>
                <c:pt idx="5">
                  <c:v>Napier </c:v>
                </c:pt>
                <c:pt idx="6">
                  <c:v>New Plymouth </c:v>
                </c:pt>
                <c:pt idx="7">
                  <c:v>Nelson </c:v>
                </c:pt>
                <c:pt idx="8">
                  <c:v>Picton </c:v>
                </c:pt>
                <c:pt idx="9">
                  <c:v>Taharoa</c:v>
                </c:pt>
                <c:pt idx="10">
                  <c:v>Timaru </c:v>
                </c:pt>
                <c:pt idx="11">
                  <c:v>Tauranga </c:v>
                </c:pt>
                <c:pt idx="12">
                  <c:v>Wellington </c:v>
                </c:pt>
                <c:pt idx="13">
                  <c:v>Whangarei </c:v>
                </c:pt>
              </c:strCache>
            </c:strRef>
          </c:cat>
          <c:val>
            <c:numRef>
              <c:f>Sheet1!$AD$16:$AD$29</c:f>
              <c:numCache>
                <c:formatCode>General</c:formatCode>
                <c:ptCount val="14"/>
                <c:pt idx="0">
                  <c:v>20.959212486769779</c:v>
                </c:pt>
                <c:pt idx="1">
                  <c:v>6.8591919714032965</c:v>
                </c:pt>
                <c:pt idx="2">
                  <c:v>1.9030439278581219</c:v>
                </c:pt>
                <c:pt idx="3">
                  <c:v>1.3842249000950132E-4</c:v>
                </c:pt>
                <c:pt idx="4">
                  <c:v>5.9619085531429601</c:v>
                </c:pt>
                <c:pt idx="5">
                  <c:v>2.7571337616317511</c:v>
                </c:pt>
                <c:pt idx="6">
                  <c:v>2.3645445095497966</c:v>
                </c:pt>
                <c:pt idx="7">
                  <c:v>0.66204016409294086</c:v>
                </c:pt>
                <c:pt idx="8">
                  <c:v>1.9033092376306387E-4</c:v>
                </c:pt>
                <c:pt idx="9">
                  <c:v>0</c:v>
                </c:pt>
                <c:pt idx="10">
                  <c:v>1.6213426254812868</c:v>
                </c:pt>
                <c:pt idx="11">
                  <c:v>19.199112850261496</c:v>
                </c:pt>
                <c:pt idx="12">
                  <c:v>6.0558974238594105</c:v>
                </c:pt>
                <c:pt idx="13">
                  <c:v>31.131171862306811</c:v>
                </c:pt>
              </c:numCache>
            </c:numRef>
          </c:val>
        </c:ser>
        <c:ser>
          <c:idx val="2"/>
          <c:order val="2"/>
          <c:tx>
            <c:strRef>
              <c:f>Sheet1!$AE$15</c:f>
              <c:strCache>
                <c:ptCount val="1"/>
                <c:pt idx="0">
                  <c:v>Export by port (value)</c:v>
                </c:pt>
              </c:strCache>
            </c:strRef>
          </c:tx>
          <c:cat>
            <c:strRef>
              <c:f>Sheet1!$AB$16:$AB$29</c:f>
              <c:strCache>
                <c:ptCount val="14"/>
                <c:pt idx="0">
                  <c:v>Auckland </c:v>
                </c:pt>
                <c:pt idx="1">
                  <c:v>Lyttelton </c:v>
                </c:pt>
                <c:pt idx="2">
                  <c:v>Port Chalmers</c:v>
                </c:pt>
                <c:pt idx="3">
                  <c:v>Gisborne</c:v>
                </c:pt>
                <c:pt idx="4">
                  <c:v>Bluff </c:v>
                </c:pt>
                <c:pt idx="5">
                  <c:v>Napier </c:v>
                </c:pt>
                <c:pt idx="6">
                  <c:v>New Plymouth </c:v>
                </c:pt>
                <c:pt idx="7">
                  <c:v>Nelson </c:v>
                </c:pt>
                <c:pt idx="8">
                  <c:v>Picton </c:v>
                </c:pt>
                <c:pt idx="9">
                  <c:v>Taharoa</c:v>
                </c:pt>
                <c:pt idx="10">
                  <c:v>Timaru </c:v>
                </c:pt>
                <c:pt idx="11">
                  <c:v>Tauranga </c:v>
                </c:pt>
                <c:pt idx="12">
                  <c:v>Wellington </c:v>
                </c:pt>
                <c:pt idx="13">
                  <c:v>Whangarei </c:v>
                </c:pt>
              </c:strCache>
            </c:strRef>
          </c:cat>
          <c:val>
            <c:numRef>
              <c:f>Sheet1!$AE$16:$AE$29</c:f>
              <c:numCache>
                <c:formatCode>General</c:formatCode>
                <c:ptCount val="14"/>
                <c:pt idx="0">
                  <c:v>21.097603494082385</c:v>
                </c:pt>
                <c:pt idx="1">
                  <c:v>8.9758304990117708</c:v>
                </c:pt>
                <c:pt idx="2">
                  <c:v>10.633370482926679</c:v>
                </c:pt>
                <c:pt idx="3">
                  <c:v>0.47084358599046644</c:v>
                </c:pt>
                <c:pt idx="4">
                  <c:v>2.7131180407254316</c:v>
                </c:pt>
                <c:pt idx="5">
                  <c:v>7.0284039947814314</c:v>
                </c:pt>
                <c:pt idx="6">
                  <c:v>6.7174458750437749</c:v>
                </c:pt>
                <c:pt idx="7">
                  <c:v>2.0362737497099399</c:v>
                </c:pt>
                <c:pt idx="8">
                  <c:v>9.5379634352247666E-2</c:v>
                </c:pt>
                <c:pt idx="9">
                  <c:v>6.8446500917575037E-2</c:v>
                </c:pt>
                <c:pt idx="10">
                  <c:v>1.3440842570538216</c:v>
                </c:pt>
                <c:pt idx="11">
                  <c:v>21.215082728470001</c:v>
                </c:pt>
                <c:pt idx="12">
                  <c:v>2.6791867810511212</c:v>
                </c:pt>
                <c:pt idx="13">
                  <c:v>1.0944659203800517</c:v>
                </c:pt>
              </c:numCache>
            </c:numRef>
          </c:val>
        </c:ser>
        <c:ser>
          <c:idx val="3"/>
          <c:order val="3"/>
          <c:tx>
            <c:strRef>
              <c:f>Sheet1!$AF$15</c:f>
              <c:strCache>
                <c:ptCount val="1"/>
                <c:pt idx="0">
                  <c:v>Import by port (value)</c:v>
                </c:pt>
              </c:strCache>
            </c:strRef>
          </c:tx>
          <c:cat>
            <c:strRef>
              <c:f>Sheet1!$AB$16:$AB$29</c:f>
              <c:strCache>
                <c:ptCount val="14"/>
                <c:pt idx="0">
                  <c:v>Auckland </c:v>
                </c:pt>
                <c:pt idx="1">
                  <c:v>Lyttelton </c:v>
                </c:pt>
                <c:pt idx="2">
                  <c:v>Port Chalmers</c:v>
                </c:pt>
                <c:pt idx="3">
                  <c:v>Gisborne</c:v>
                </c:pt>
                <c:pt idx="4">
                  <c:v>Bluff </c:v>
                </c:pt>
                <c:pt idx="5">
                  <c:v>Napier </c:v>
                </c:pt>
                <c:pt idx="6">
                  <c:v>New Plymouth </c:v>
                </c:pt>
                <c:pt idx="7">
                  <c:v>Nelson </c:v>
                </c:pt>
                <c:pt idx="8">
                  <c:v>Picton </c:v>
                </c:pt>
                <c:pt idx="9">
                  <c:v>Taharoa</c:v>
                </c:pt>
                <c:pt idx="10">
                  <c:v>Timaru </c:v>
                </c:pt>
                <c:pt idx="11">
                  <c:v>Tauranga </c:v>
                </c:pt>
                <c:pt idx="12">
                  <c:v>Wellington </c:v>
                </c:pt>
                <c:pt idx="13">
                  <c:v>Whangarei </c:v>
                </c:pt>
              </c:strCache>
            </c:strRef>
          </c:cat>
          <c:val>
            <c:numRef>
              <c:f>Sheet1!$AF$16:$AF$29</c:f>
              <c:numCache>
                <c:formatCode>General</c:formatCode>
                <c:ptCount val="14"/>
                <c:pt idx="0">
                  <c:v>39.778167883763047</c:v>
                </c:pt>
                <c:pt idx="1">
                  <c:v>6.7251941624151756</c:v>
                </c:pt>
                <c:pt idx="2">
                  <c:v>1.1324144859901213</c:v>
                </c:pt>
                <c:pt idx="3">
                  <c:v>2.2691655995705408E-4</c:v>
                </c:pt>
                <c:pt idx="4">
                  <c:v>1.1711693131356733</c:v>
                </c:pt>
                <c:pt idx="5">
                  <c:v>1.3048156030650477</c:v>
                </c:pt>
                <c:pt idx="6">
                  <c:v>0.57425269569309456</c:v>
                </c:pt>
                <c:pt idx="7">
                  <c:v>0.45774616992581102</c:v>
                </c:pt>
                <c:pt idx="8">
                  <c:v>2.43304978176174E-3</c:v>
                </c:pt>
                <c:pt idx="9">
                  <c:v>0</c:v>
                </c:pt>
                <c:pt idx="10">
                  <c:v>0.50089561444920105</c:v>
                </c:pt>
                <c:pt idx="11">
                  <c:v>9.6744639903085456</c:v>
                </c:pt>
                <c:pt idx="12">
                  <c:v>5.0876054241731161</c:v>
                </c:pt>
                <c:pt idx="13">
                  <c:v>11.052510609861981</c:v>
                </c:pt>
              </c:numCache>
            </c:numRef>
          </c:val>
        </c:ser>
        <c:axId val="88548096"/>
        <c:axId val="88550016"/>
      </c:barChart>
      <c:catAx>
        <c:axId val="88548096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Port</a:t>
                </a:r>
              </a:p>
            </c:rich>
          </c:tx>
          <c:layout/>
        </c:title>
        <c:tickLblPos val="nextTo"/>
        <c:crossAx val="88550016"/>
        <c:crosses val="autoZero"/>
        <c:auto val="1"/>
        <c:lblAlgn val="ctr"/>
        <c:lblOffset val="100"/>
      </c:catAx>
      <c:valAx>
        <c:axId val="88550016"/>
        <c:scaling>
          <c:orientation val="minMax"/>
        </c:scaling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Percentage</a:t>
                </a:r>
              </a:p>
            </c:rich>
          </c:tx>
          <c:layout/>
        </c:title>
        <c:numFmt formatCode="General" sourceLinked="1"/>
        <c:tickLblPos val="nextTo"/>
        <c:crossAx val="88548096"/>
        <c:crosses val="autoZero"/>
        <c:crossBetween val="between"/>
      </c:valAx>
    </c:plotArea>
    <c:legend>
      <c:legendPos val="b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NZ"/>
  <c:chart>
    <c:plotArea>
      <c:layout>
        <c:manualLayout>
          <c:layoutTarget val="inner"/>
          <c:xMode val="edge"/>
          <c:yMode val="edge"/>
          <c:x val="0.10237849017580145"/>
          <c:y val="4.0677966101694885E-2"/>
          <c:w val="0.88728024819027917"/>
          <c:h val="0.62881355932203387"/>
        </c:manualLayout>
      </c:layout>
      <c:barChart>
        <c:barDir val="col"/>
        <c:grouping val="clustered"/>
        <c:ser>
          <c:idx val="14"/>
          <c:order val="0"/>
          <c:tx>
            <c:v>2006-07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cat>
            <c:strRef>
              <c:f>Total!$D$7:$Q$7</c:f>
              <c:strCache>
                <c:ptCount val="14"/>
                <c:pt idx="0">
                  <c:v>Northland</c:v>
                </c:pt>
                <c:pt idx="1">
                  <c:v>Auckland</c:v>
                </c:pt>
                <c:pt idx="2">
                  <c:v>Waikato</c:v>
                </c:pt>
                <c:pt idx="3">
                  <c:v>Bay of Plenty</c:v>
                </c:pt>
                <c:pt idx="4">
                  <c:v>Gisborne</c:v>
                </c:pt>
                <c:pt idx="5">
                  <c:v>Hawkes Bay</c:v>
                </c:pt>
                <c:pt idx="6">
                  <c:v>Taranaki</c:v>
                </c:pt>
                <c:pt idx="7">
                  <c:v>Manawatu</c:v>
                </c:pt>
                <c:pt idx="8">
                  <c:v>Wellington</c:v>
                </c:pt>
                <c:pt idx="9">
                  <c:v>Tasman/ Marlborough</c:v>
                </c:pt>
                <c:pt idx="10">
                  <c:v>West Coast </c:v>
                </c:pt>
                <c:pt idx="11">
                  <c:v>Canterbury</c:v>
                </c:pt>
                <c:pt idx="12">
                  <c:v>Otago</c:v>
                </c:pt>
                <c:pt idx="13">
                  <c:v>Southland</c:v>
                </c:pt>
              </c:strCache>
            </c:strRef>
          </c:cat>
          <c:val>
            <c:numRef>
              <c:f>Total!$D$22:$Q$22</c:f>
              <c:numCache>
                <c:formatCode>#,##0.00</c:formatCode>
                <c:ptCount val="14"/>
                <c:pt idx="0">
                  <c:v>8.0780022909469249</c:v>
                </c:pt>
                <c:pt idx="1">
                  <c:v>33.249451602265395</c:v>
                </c:pt>
                <c:pt idx="2">
                  <c:v>20.41548839269679</c:v>
                </c:pt>
                <c:pt idx="3">
                  <c:v>16.829501862842736</c:v>
                </c:pt>
                <c:pt idx="4">
                  <c:v>1.8339778534853677</c:v>
                </c:pt>
                <c:pt idx="5">
                  <c:v>6.8715783512880089</c:v>
                </c:pt>
                <c:pt idx="6">
                  <c:v>5.6675147917541295</c:v>
                </c:pt>
                <c:pt idx="7">
                  <c:v>8.4190819307981908</c:v>
                </c:pt>
                <c:pt idx="8">
                  <c:v>8.0926062302144715</c:v>
                </c:pt>
                <c:pt idx="9">
                  <c:v>6.3118612396458875</c:v>
                </c:pt>
                <c:pt idx="10">
                  <c:v>2.7372013750996351</c:v>
                </c:pt>
                <c:pt idx="11">
                  <c:v>20.64072186629177</c:v>
                </c:pt>
                <c:pt idx="12">
                  <c:v>7.8416142169777414</c:v>
                </c:pt>
                <c:pt idx="13">
                  <c:v>5.7568786492575263</c:v>
                </c:pt>
              </c:numCache>
            </c:numRef>
          </c:val>
        </c:ser>
        <c:ser>
          <c:idx val="0"/>
          <c:order val="1"/>
          <c:tx>
            <c:v>2031</c:v>
          </c:tx>
          <c:spPr>
            <a:solidFill>
              <a:srgbClr val="00FFFF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Total!$D$55:$Q$55</c:f>
              <c:numCache>
                <c:formatCode>#,##0.00</c:formatCode>
                <c:ptCount val="14"/>
                <c:pt idx="0">
                  <c:v>13.922804112318234</c:v>
                </c:pt>
                <c:pt idx="1">
                  <c:v>58.91735132050826</c:v>
                </c:pt>
                <c:pt idx="2">
                  <c:v>31.044356458751327</c:v>
                </c:pt>
                <c:pt idx="3">
                  <c:v>28.121654078019855</c:v>
                </c:pt>
                <c:pt idx="4">
                  <c:v>5.3503323941760712</c:v>
                </c:pt>
                <c:pt idx="5">
                  <c:v>11.96837681871177</c:v>
                </c:pt>
                <c:pt idx="6">
                  <c:v>9.113423860134418</c:v>
                </c:pt>
                <c:pt idx="7">
                  <c:v>13.694956533335272</c:v>
                </c:pt>
                <c:pt idx="8">
                  <c:v>15.888368519225827</c:v>
                </c:pt>
                <c:pt idx="9">
                  <c:v>10.668704697009678</c:v>
                </c:pt>
                <c:pt idx="10">
                  <c:v>3.1772665506988371</c:v>
                </c:pt>
                <c:pt idx="11">
                  <c:v>39.2418116205614</c:v>
                </c:pt>
                <c:pt idx="12">
                  <c:v>13.334375598349583</c:v>
                </c:pt>
                <c:pt idx="13">
                  <c:v>8.9149410515461209</c:v>
                </c:pt>
              </c:numCache>
            </c:numRef>
          </c:val>
        </c:ser>
        <c:axId val="88481792"/>
        <c:axId val="88483328"/>
      </c:barChart>
      <c:catAx>
        <c:axId val="88481792"/>
        <c:scaling>
          <c:orientation val="minMax"/>
        </c:scaling>
        <c:axPos val="b"/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8483328"/>
        <c:crosses val="autoZero"/>
        <c:auto val="1"/>
        <c:lblAlgn val="ctr"/>
        <c:lblOffset val="100"/>
        <c:tickLblSkip val="1"/>
        <c:tickMarkSkip val="1"/>
      </c:catAx>
      <c:valAx>
        <c:axId val="88483328"/>
        <c:scaling>
          <c:orientation val="minMax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NZ" sz="1200" dirty="0"/>
                  <a:t>Total Flows Terminating in Region (m tonnes)</a:t>
                </a:r>
              </a:p>
            </c:rich>
          </c:tx>
          <c:layout>
            <c:manualLayout>
              <c:xMode val="edge"/>
              <c:yMode val="edge"/>
              <c:x val="3.1338677841610588E-3"/>
              <c:y val="2.9394882050142578E-2"/>
            </c:manualLayout>
          </c:layout>
          <c:spPr>
            <a:noFill/>
            <a:ln w="25400">
              <a:noFill/>
            </a:ln>
          </c:spPr>
        </c:title>
        <c:numFmt formatCode="#,##0.0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8481792"/>
        <c:crosses val="autoZero"/>
        <c:crossBetween val="between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45604966530198632"/>
          <c:y val="0.90291495389401177"/>
          <c:w val="0.17890382626680454"/>
          <c:h val="5.08474576271188E-2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285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NZ"/>
  <c:chart>
    <c:plotArea>
      <c:layout>
        <c:manualLayout>
          <c:layoutTarget val="inner"/>
          <c:xMode val="edge"/>
          <c:yMode val="edge"/>
          <c:x val="8.9968976215098265E-2"/>
          <c:y val="3.5593220338983052E-2"/>
          <c:w val="0.89968976215098262"/>
          <c:h val="0.63389830508474665"/>
        </c:manualLayout>
      </c:layout>
      <c:barChart>
        <c:barDir val="col"/>
        <c:grouping val="clustered"/>
        <c:ser>
          <c:idx val="14"/>
          <c:order val="0"/>
          <c:tx>
            <c:v>2006-07</c:v>
          </c:tx>
          <c:spPr>
            <a:solidFill>
              <a:srgbClr val="008080"/>
            </a:solidFill>
            <a:ln w="12700">
              <a:solidFill>
                <a:srgbClr val="000000"/>
              </a:solidFill>
              <a:prstDash val="solid"/>
            </a:ln>
          </c:spPr>
          <c:cat>
            <c:strRef>
              <c:f>Total!$C$8:$C$21</c:f>
              <c:strCache>
                <c:ptCount val="14"/>
                <c:pt idx="0">
                  <c:v>Northland</c:v>
                </c:pt>
                <c:pt idx="1">
                  <c:v>Auckland</c:v>
                </c:pt>
                <c:pt idx="2">
                  <c:v>Waikato</c:v>
                </c:pt>
                <c:pt idx="3">
                  <c:v>Bay of Plenty</c:v>
                </c:pt>
                <c:pt idx="4">
                  <c:v>Gisborne</c:v>
                </c:pt>
                <c:pt idx="5">
                  <c:v>Hawkes Bay</c:v>
                </c:pt>
                <c:pt idx="6">
                  <c:v>Taranaki</c:v>
                </c:pt>
                <c:pt idx="7">
                  <c:v>Manawatu</c:v>
                </c:pt>
                <c:pt idx="8">
                  <c:v>Wellington</c:v>
                </c:pt>
                <c:pt idx="9">
                  <c:v>Tasman/ Marlborough</c:v>
                </c:pt>
                <c:pt idx="10">
                  <c:v>West Coast</c:v>
                </c:pt>
                <c:pt idx="11">
                  <c:v>Canterbury</c:v>
                </c:pt>
                <c:pt idx="12">
                  <c:v>Otago</c:v>
                </c:pt>
                <c:pt idx="13">
                  <c:v>Southland</c:v>
                </c:pt>
              </c:strCache>
            </c:strRef>
          </c:cat>
          <c:val>
            <c:numRef>
              <c:f>Total!$R$8:$R$21</c:f>
              <c:numCache>
                <c:formatCode>#,##0.00</c:formatCode>
                <c:ptCount val="14"/>
                <c:pt idx="0">
                  <c:v>12.364822011591377</c:v>
                </c:pt>
                <c:pt idx="1">
                  <c:v>28.316556302885125</c:v>
                </c:pt>
                <c:pt idx="2">
                  <c:v>25.898072344456491</c:v>
                </c:pt>
                <c:pt idx="3">
                  <c:v>16.257090445797033</c:v>
                </c:pt>
                <c:pt idx="4">
                  <c:v>2.080069558940596</c:v>
                </c:pt>
                <c:pt idx="5">
                  <c:v>6.3305029676151845</c:v>
                </c:pt>
                <c:pt idx="6">
                  <c:v>4.8816116728972805</c:v>
                </c:pt>
                <c:pt idx="7">
                  <c:v>7.7919194765622297</c:v>
                </c:pt>
                <c:pt idx="8">
                  <c:v>6.4130511640302332</c:v>
                </c:pt>
                <c:pt idx="9">
                  <c:v>6.3304628217041792</c:v>
                </c:pt>
                <c:pt idx="10">
                  <c:v>6.1036725929504314</c:v>
                </c:pt>
                <c:pt idx="11">
                  <c:v>17.499672519927987</c:v>
                </c:pt>
                <c:pt idx="12">
                  <c:v>6.9374854435779465</c:v>
                </c:pt>
                <c:pt idx="13">
                  <c:v>5.5404913306284325</c:v>
                </c:pt>
              </c:numCache>
            </c:numRef>
          </c:val>
        </c:ser>
        <c:ser>
          <c:idx val="0"/>
          <c:order val="1"/>
          <c:tx>
            <c:v>2031</c:v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Total!$R$41:$R$54</c:f>
              <c:numCache>
                <c:formatCode>#,##0.00</c:formatCode>
                <c:ptCount val="14"/>
                <c:pt idx="0">
                  <c:v>24.816945096021584</c:v>
                </c:pt>
                <c:pt idx="1">
                  <c:v>38.781287754333228</c:v>
                </c:pt>
                <c:pt idx="2">
                  <c:v>48.471509149030005</c:v>
                </c:pt>
                <c:pt idx="3">
                  <c:v>25.158146985130649</c:v>
                </c:pt>
                <c:pt idx="4">
                  <c:v>5.9550057259059965</c:v>
                </c:pt>
                <c:pt idx="5">
                  <c:v>10.618933910391318</c:v>
                </c:pt>
                <c:pt idx="6">
                  <c:v>7.7444969843953571</c:v>
                </c:pt>
                <c:pt idx="7">
                  <c:v>13.808336054970924</c:v>
                </c:pt>
                <c:pt idx="8">
                  <c:v>12.826731010689572</c:v>
                </c:pt>
                <c:pt idx="9">
                  <c:v>11.220137371297389</c:v>
                </c:pt>
                <c:pt idx="10">
                  <c:v>9.9989717092019159</c:v>
                </c:pt>
                <c:pt idx="11">
                  <c:v>32.195663732826212</c:v>
                </c:pt>
                <c:pt idx="12">
                  <c:v>13.264959020022214</c:v>
                </c:pt>
                <c:pt idx="13">
                  <c:v>8.4975991091301584</c:v>
                </c:pt>
              </c:numCache>
            </c:numRef>
          </c:val>
        </c:ser>
        <c:axId val="88502272"/>
        <c:axId val="88523520"/>
      </c:barChart>
      <c:catAx>
        <c:axId val="88502272"/>
        <c:scaling>
          <c:orientation val="minMax"/>
        </c:scaling>
        <c:axPos val="b"/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8523520"/>
        <c:crosses val="autoZero"/>
        <c:auto val="1"/>
        <c:lblAlgn val="ctr"/>
        <c:lblOffset val="100"/>
        <c:tickLblSkip val="1"/>
        <c:tickMarkSkip val="1"/>
      </c:catAx>
      <c:valAx>
        <c:axId val="88523520"/>
        <c:scaling>
          <c:orientation val="minMax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NZ" sz="1200" dirty="0"/>
                  <a:t>Total Flows originating in Region (m tonnes)</a:t>
                </a:r>
              </a:p>
            </c:rich>
          </c:tx>
          <c:layout>
            <c:manualLayout>
              <c:xMode val="edge"/>
              <c:yMode val="edge"/>
              <c:x val="5.1447803929376423E-3"/>
              <c:y val="4.6415110255239131E-2"/>
            </c:manualLayout>
          </c:layout>
        </c:title>
        <c:numFmt formatCode="#,##0.0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8502272"/>
        <c:crosses val="autoZero"/>
        <c:crossBetween val="between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449844915735859"/>
          <c:y val="0.92371761043644762"/>
          <c:w val="0.17890382626680454"/>
          <c:h val="5.08474576271188E-2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285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NZ"/>
  <c:chart>
    <c:autoTitleDeleted val="1"/>
    <c:view3D>
      <c:rAngAx val="1"/>
    </c:view3D>
    <c:plotArea>
      <c:layout/>
      <c:bar3DChart>
        <c:barDir val="col"/>
        <c:grouping val="clustered"/>
        <c:ser>
          <c:idx val="1"/>
          <c:order val="0"/>
          <c:tx>
            <c:v>2006</c:v>
          </c:tx>
          <c:dLbls>
            <c:dLbl>
              <c:idx val="3"/>
              <c:layout>
                <c:manualLayout>
                  <c:x val="-2.7777777777778043E-3"/>
                  <c:y val="-9.2592592592593281E-3"/>
                </c:manualLayout>
              </c:layout>
              <c:showVal val="1"/>
            </c:dLbl>
            <c:showVal val="1"/>
          </c:dLbls>
          <c:cat>
            <c:strRef>
              <c:f>Sheet1!$B$4:$B$7</c:f>
              <c:strCache>
                <c:ptCount val="4"/>
                <c:pt idx="0">
                  <c:v>Car</c:v>
                </c:pt>
                <c:pt idx="1">
                  <c:v>Rail+Ferry</c:v>
                </c:pt>
                <c:pt idx="2">
                  <c:v>Bus</c:v>
                </c:pt>
                <c:pt idx="3">
                  <c:v>Active</c:v>
                </c:pt>
              </c:strCache>
            </c:strRef>
          </c:cat>
          <c:val>
            <c:numRef>
              <c:f>Sheet1!$D$4:$D$7</c:f>
              <c:numCache>
                <c:formatCode>0%</c:formatCode>
                <c:ptCount val="4"/>
                <c:pt idx="0">
                  <c:v>0.83200000000000063</c:v>
                </c:pt>
                <c:pt idx="1">
                  <c:v>1.0000000000000005E-2</c:v>
                </c:pt>
                <c:pt idx="2">
                  <c:v>4.0000000000000022E-2</c:v>
                </c:pt>
                <c:pt idx="3">
                  <c:v>0.11899999999999998</c:v>
                </c:pt>
              </c:numCache>
            </c:numRef>
          </c:val>
        </c:ser>
        <c:ser>
          <c:idx val="3"/>
          <c:order val="1"/>
          <c:tx>
            <c:v>2041</c:v>
          </c:tx>
          <c:dLbls>
            <c:dLbl>
              <c:idx val="0"/>
              <c:layout>
                <c:manualLayout>
                  <c:x val="3.0555555555555582E-2"/>
                  <c:y val="-1.8518883056284633E-2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-2.3148148148148147E-2"/>
                </c:manualLayout>
              </c:layout>
              <c:showVal val="1"/>
            </c:dLbl>
            <c:dLbl>
              <c:idx val="3"/>
              <c:layout>
                <c:manualLayout>
                  <c:x val="5.5555555555555558E-3"/>
                  <c:y val="-2.7777777777778002E-2"/>
                </c:manualLayout>
              </c:layout>
              <c:showVal val="1"/>
            </c:dLbl>
            <c:showVal val="1"/>
          </c:dLbls>
          <c:cat>
            <c:strRef>
              <c:f>Sheet1!$B$4:$B$7</c:f>
              <c:strCache>
                <c:ptCount val="4"/>
                <c:pt idx="0">
                  <c:v>Car</c:v>
                </c:pt>
                <c:pt idx="1">
                  <c:v>Rail+Ferry</c:v>
                </c:pt>
                <c:pt idx="2">
                  <c:v>Bus</c:v>
                </c:pt>
                <c:pt idx="3">
                  <c:v>Active</c:v>
                </c:pt>
              </c:strCache>
            </c:strRef>
          </c:cat>
          <c:val>
            <c:numRef>
              <c:f>Sheet1!$F$4:$F$7</c:f>
              <c:numCache>
                <c:formatCode>0%</c:formatCode>
                <c:ptCount val="4"/>
                <c:pt idx="0">
                  <c:v>0.69599999999999995</c:v>
                </c:pt>
                <c:pt idx="1">
                  <c:v>3.7999999999999999E-2</c:v>
                </c:pt>
                <c:pt idx="2">
                  <c:v>8.4000000000000047E-2</c:v>
                </c:pt>
                <c:pt idx="3">
                  <c:v>0.18100000000000024</c:v>
                </c:pt>
              </c:numCache>
            </c:numRef>
          </c:val>
        </c:ser>
        <c:shape val="box"/>
        <c:axId val="88851200"/>
        <c:axId val="88852736"/>
        <c:axId val="0"/>
      </c:bar3DChart>
      <c:catAx>
        <c:axId val="88851200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88852736"/>
        <c:crosses val="autoZero"/>
        <c:auto val="1"/>
        <c:lblAlgn val="ctr"/>
        <c:lblOffset val="100"/>
      </c:catAx>
      <c:valAx>
        <c:axId val="88852736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Mode Share</a:t>
                </a:r>
              </a:p>
            </c:rich>
          </c:tx>
          <c:layout/>
        </c:title>
        <c:numFmt formatCode="0%" sourceLinked="1"/>
        <c:majorTickMark val="none"/>
        <c:tickLblPos val="nextTo"/>
        <c:crossAx val="88851200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NZ"/>
  <c:chart>
    <c:plotArea>
      <c:layout/>
      <c:barChart>
        <c:barDir val="col"/>
        <c:grouping val="stacked"/>
        <c:ser>
          <c:idx val="0"/>
          <c:order val="0"/>
          <c:cat>
            <c:strRef>
              <c:f>Sheet1!$E$6:$F$6</c:f>
              <c:strCache>
                <c:ptCount val="2"/>
                <c:pt idx="0">
                  <c:v>Auckland region</c:v>
                </c:pt>
                <c:pt idx="1">
                  <c:v>New Zealand</c:v>
                </c:pt>
              </c:strCache>
            </c:strRef>
          </c:cat>
          <c:val>
            <c:numRef>
              <c:f>Sheet1!$E$7:$F$7</c:f>
              <c:numCache>
                <c:formatCode>#,##0</c:formatCode>
                <c:ptCount val="2"/>
                <c:pt idx="0">
                  <c:v>1370000</c:v>
                </c:pt>
                <c:pt idx="1">
                  <c:v>4320000</c:v>
                </c:pt>
              </c:numCache>
            </c:numRef>
          </c:val>
        </c:ser>
        <c:ser>
          <c:idx val="1"/>
          <c:order val="1"/>
          <c:cat>
            <c:strRef>
              <c:f>Sheet1!$E$6:$F$6</c:f>
              <c:strCache>
                <c:ptCount val="2"/>
                <c:pt idx="0">
                  <c:v>Auckland region</c:v>
                </c:pt>
                <c:pt idx="1">
                  <c:v>New Zealand</c:v>
                </c:pt>
              </c:strCache>
            </c:strRef>
          </c:cat>
          <c:val>
            <c:numRef>
              <c:f>Sheet1!$E$8:$F$8</c:f>
              <c:numCache>
                <c:formatCode>#,##0</c:formatCode>
                <c:ptCount val="2"/>
                <c:pt idx="0">
                  <c:v>570000</c:v>
                </c:pt>
                <c:pt idx="1">
                  <c:v>830000</c:v>
                </c:pt>
              </c:numCache>
            </c:numRef>
          </c:val>
        </c:ser>
        <c:overlap val="100"/>
        <c:axId val="88906368"/>
        <c:axId val="88908160"/>
      </c:barChart>
      <c:catAx>
        <c:axId val="88906368"/>
        <c:scaling>
          <c:orientation val="minMax"/>
        </c:scaling>
        <c:axPos val="b"/>
        <c:tickLblPos val="nextTo"/>
        <c:crossAx val="88908160"/>
        <c:crosses val="autoZero"/>
        <c:auto val="1"/>
        <c:lblAlgn val="ctr"/>
        <c:lblOffset val="100"/>
      </c:catAx>
      <c:valAx>
        <c:axId val="88908160"/>
        <c:scaling>
          <c:orientation val="minMax"/>
        </c:scaling>
        <c:axPos val="l"/>
        <c:majorGridlines/>
        <c:numFmt formatCode="#,##0" sourceLinked="1"/>
        <c:tickLblPos val="nextTo"/>
        <c:crossAx val="88906368"/>
        <c:crosses val="autoZero"/>
        <c:crossBetween val="between"/>
      </c:valAx>
    </c:plotArea>
    <c:plotVisOnly val="1"/>
  </c:chart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0.85981</cdr:x>
      <cdr:y>0.91667</cdr:y>
    </cdr:from>
    <cdr:to>
      <cdr:x>0.99065</cdr:x>
      <cdr:y>0.96667</cdr:y>
    </cdr:to>
    <cdr:sp macro="" textlink="">
      <cdr:nvSpPr>
        <cdr:cNvPr id="2" name="Title 1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6624736" y="3960440"/>
          <a:ext cx="1008112" cy="21602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defPPr>
            <a:defRPr lang="en-NZ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500" kern="1200">
              <a:solidFill>
                <a:srgbClr val="FFFFFF"/>
              </a:solidFill>
              <a:latin typeface="Arial" charset="0"/>
              <a:ea typeface="ＭＳ Ｐゴシック" pitchFamily="1" charset="-128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500" kern="1200">
              <a:solidFill>
                <a:srgbClr val="FFFFFF"/>
              </a:solidFill>
              <a:latin typeface="Arial" charset="0"/>
              <a:ea typeface="ＭＳ Ｐゴシック" pitchFamily="1" charset="-128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500" kern="1200">
              <a:solidFill>
                <a:srgbClr val="FFFFFF"/>
              </a:solidFill>
              <a:latin typeface="Arial" charset="0"/>
              <a:ea typeface="ＭＳ Ｐゴシック" pitchFamily="1" charset="-128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500" kern="1200">
              <a:solidFill>
                <a:srgbClr val="FFFFFF"/>
              </a:solidFill>
              <a:latin typeface="Arial" charset="0"/>
              <a:ea typeface="ＭＳ Ｐゴシック" pitchFamily="1" charset="-128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500" kern="1200">
              <a:solidFill>
                <a:srgbClr val="FFFFFF"/>
              </a:solidFill>
              <a:latin typeface="Arial" charset="0"/>
              <a:ea typeface="ＭＳ Ｐゴシック" pitchFamily="1" charset="-128"/>
            </a:defRPr>
          </a:lvl5pPr>
          <a:lvl6pPr marL="2286000" algn="l" defTabSz="914400" rtl="0" eaLnBrk="1" latinLnBrk="0" hangingPunct="1">
            <a:defRPr sz="2500" kern="1200">
              <a:solidFill>
                <a:srgbClr val="FFFFFF"/>
              </a:solidFill>
              <a:latin typeface="Arial" charset="0"/>
              <a:ea typeface="ＭＳ Ｐゴシック" pitchFamily="1" charset="-128"/>
            </a:defRPr>
          </a:lvl6pPr>
          <a:lvl7pPr marL="2743200" algn="l" defTabSz="914400" rtl="0" eaLnBrk="1" latinLnBrk="0" hangingPunct="1">
            <a:defRPr sz="2500" kern="1200">
              <a:solidFill>
                <a:srgbClr val="FFFFFF"/>
              </a:solidFill>
              <a:latin typeface="Arial" charset="0"/>
              <a:ea typeface="ＭＳ Ｐゴシック" pitchFamily="1" charset="-128"/>
            </a:defRPr>
          </a:lvl7pPr>
          <a:lvl8pPr marL="3200400" algn="l" defTabSz="914400" rtl="0" eaLnBrk="1" latinLnBrk="0" hangingPunct="1">
            <a:defRPr sz="2500" kern="1200">
              <a:solidFill>
                <a:srgbClr val="FFFFFF"/>
              </a:solidFill>
              <a:latin typeface="Arial" charset="0"/>
              <a:ea typeface="ＭＳ Ｐゴシック" pitchFamily="1" charset="-128"/>
            </a:defRPr>
          </a:lvl8pPr>
          <a:lvl9pPr marL="3657600" algn="l" defTabSz="914400" rtl="0" eaLnBrk="1" latinLnBrk="0" hangingPunct="1">
            <a:defRPr sz="2500" kern="1200">
              <a:solidFill>
                <a:srgbClr val="FFFFFF"/>
              </a:solidFill>
              <a:latin typeface="Arial" charset="0"/>
              <a:ea typeface="ＭＳ Ｐゴシック" pitchFamily="1" charset="-128"/>
            </a:defRPr>
          </a:lvl9pPr>
        </a:lstStyle>
        <a:p xmlns:a="http://schemas.openxmlformats.org/drawingml/2006/main">
          <a:pPr marL="0" marR="0" lvl="0" indent="0" algn="ctr" defTabSz="9144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r>
            <a:rPr kumimoji="0" lang="en-NZ" sz="1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/>
            </a:rPr>
            <a:t>NFDS 2008</a:t>
          </a:r>
          <a:endParaRPr kumimoji="0" lang="en-NZ" sz="1000" b="1" i="0" u="none" strike="noStrike" kern="0" cap="none" spc="0" normalizeH="0" baseline="0" noProof="0" dirty="0">
            <a:ln>
              <a:noFill/>
            </a:ln>
            <a:solidFill>
              <a:srgbClr val="000000"/>
            </a:solidFill>
            <a:effectLst/>
            <a:uLnTx/>
            <a:uFillTx/>
            <a:latin typeface="Arial"/>
            <a:ea typeface="ＭＳ Ｐゴシック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0.50025</cdr:x>
      <cdr:y>0.5205</cdr:y>
    </cdr:from>
    <cdr:to>
      <cdr:x>0.50925</cdr:x>
      <cdr:y>0.5535</cdr:y>
    </cdr:to>
    <cdr:sp macro="" textlink="">
      <cdr:nvSpPr>
        <cdr:cNvPr id="716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607640" y="2925080"/>
          <a:ext cx="82896" cy="1854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NZ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 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840141-1E7F-4E52-9891-FF3E008201DC}" type="datetimeFigureOut">
              <a:rPr lang="en-NZ" smtClean="0"/>
              <a:pPr/>
              <a:t>28/02/2011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711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711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DB2593-5823-4CB6-8876-A7D7F533695F}" type="slidenum">
              <a:rPr lang="en-NZ" smtClean="0"/>
              <a:pPr/>
              <a:t>‹#›</a:t>
            </a:fld>
            <a:endParaRPr lang="en-N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45659" cy="49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en-NZ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20" y="0"/>
            <a:ext cx="2945659" cy="49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NZ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2788" y="746125"/>
            <a:ext cx="537210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5"/>
            <a:ext cx="4984962" cy="446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NZ" smtClean="0"/>
              <a:t>Click to edit Master text styles</a:t>
            </a:r>
          </a:p>
          <a:p>
            <a:pPr lvl="1"/>
            <a:r>
              <a:rPr lang="en-NZ" smtClean="0"/>
              <a:t>Second level</a:t>
            </a:r>
          </a:p>
          <a:p>
            <a:pPr lvl="2"/>
            <a:r>
              <a:rPr lang="en-NZ" smtClean="0"/>
              <a:t>Third level</a:t>
            </a:r>
          </a:p>
          <a:p>
            <a:pPr lvl="3"/>
            <a:r>
              <a:rPr lang="en-NZ" smtClean="0"/>
              <a:t>Fourth level</a:t>
            </a:r>
          </a:p>
          <a:p>
            <a:pPr lvl="4"/>
            <a:r>
              <a:rPr lang="en-NZ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30307"/>
            <a:ext cx="2945659" cy="49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en-NZ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20" y="9430307"/>
            <a:ext cx="2945659" cy="49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4D3E59B-020D-4399-B0E6-EEB6165130D0}" type="slidenum">
              <a:rPr lang="en-NZ"/>
              <a:pPr/>
              <a:t>‹#›</a:t>
            </a:fld>
            <a:endParaRPr lang="en-N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3E59B-020D-4399-B0E6-EEB6165130D0}" type="slidenum">
              <a:rPr lang="en-NZ" smtClean="0"/>
              <a:pPr/>
              <a:t>1</a:t>
            </a:fld>
            <a:endParaRPr lang="en-N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5D961A-AE99-4CAA-8D02-AA9F2C62641C}" type="slidenum">
              <a:rPr lang="en-NZ" smtClean="0">
                <a:latin typeface="Arial" pitchFamily="34" charset="0"/>
                <a:ea typeface="ＭＳ Ｐゴシック"/>
                <a:cs typeface="ＭＳ Ｐゴシック"/>
              </a:rPr>
              <a:pPr/>
              <a:t>2</a:t>
            </a:fld>
            <a:endParaRPr lang="en-NZ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baseline="0" dirty="0" smtClean="0">
              <a:latin typeface="Arial" pitchFamily="34" charset="0"/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3E59B-020D-4399-B0E6-EEB6165130D0}" type="slidenum">
              <a:rPr lang="en-NZ" smtClean="0"/>
              <a:pPr/>
              <a:t>3</a:t>
            </a:fld>
            <a:endParaRPr lang="en-N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5D961A-AE99-4CAA-8D02-AA9F2C62641C}" type="slidenum">
              <a:rPr lang="en-NZ" smtClean="0">
                <a:latin typeface="Arial" pitchFamily="34" charset="0"/>
                <a:ea typeface="ＭＳ Ｐゴシック"/>
                <a:cs typeface="ＭＳ Ｐゴシック"/>
              </a:rPr>
              <a:pPr/>
              <a:t>4</a:t>
            </a:fld>
            <a:endParaRPr lang="en-NZ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en-US" dirty="0" smtClean="0">
              <a:latin typeface="Arial" pitchFamily="34" charset="0"/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5D961A-AE99-4CAA-8D02-AA9F2C62641C}" type="slidenum">
              <a:rPr lang="en-NZ" smtClean="0">
                <a:latin typeface="Arial" pitchFamily="34" charset="0"/>
                <a:ea typeface="ＭＳ Ｐゴシック"/>
                <a:cs typeface="ＭＳ Ｐゴシック"/>
              </a:rPr>
              <a:pPr/>
              <a:t>5</a:t>
            </a:fld>
            <a:endParaRPr lang="en-NZ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baseline="0" dirty="0" smtClean="0">
              <a:latin typeface="Arial" pitchFamily="34" charset="0"/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NZ" sz="1200" kern="1200" dirty="0" smtClean="0">
              <a:solidFill>
                <a:schemeClr val="tx1"/>
              </a:solidFill>
              <a:latin typeface="Arial" charset="0"/>
              <a:ea typeface="ＭＳ Ｐゴシック" pitchFamily="1" charset="-128"/>
              <a:cs typeface="+mn-cs"/>
            </a:endParaRPr>
          </a:p>
          <a:p>
            <a: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NZ" sz="1200" kern="1200" baseline="0" dirty="0" smtClean="0">
              <a:solidFill>
                <a:schemeClr val="tx1"/>
              </a:solidFill>
              <a:latin typeface="Arial" charset="0"/>
              <a:ea typeface="ＭＳ Ｐゴシック" pitchFamily="1" charset="-128"/>
              <a:cs typeface="+mn-cs"/>
            </a:endParaRPr>
          </a:p>
          <a:p>
            <a:pPr marL="228600" indent="-228600">
              <a:buNone/>
            </a:pPr>
            <a:endParaRPr lang="en-NZ" sz="1200" kern="1200" dirty="0" smtClean="0">
              <a:solidFill>
                <a:schemeClr val="tx1"/>
              </a:solidFill>
              <a:latin typeface="Arial" charset="0"/>
              <a:ea typeface="ＭＳ Ｐゴシック" pitchFamily="1" charset="-128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3E59B-020D-4399-B0E6-EEB6165130D0}" type="slidenum">
              <a:rPr lang="en-NZ" smtClean="0"/>
              <a:pPr/>
              <a:t>6</a:t>
            </a:fld>
            <a:endParaRPr lang="en-N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3E59B-020D-4399-B0E6-EEB6165130D0}" type="slidenum">
              <a:rPr lang="en-NZ" smtClean="0"/>
              <a:pPr/>
              <a:t>7</a:t>
            </a:fld>
            <a:endParaRPr lang="en-N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 smtClean="0"/>
          </a:p>
          <a:p>
            <a:endParaRPr lang="en-NZ" dirty="0" smtClean="0"/>
          </a:p>
          <a:p>
            <a:endParaRPr lang="en-NZ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3E59B-020D-4399-B0E6-EEB6165130D0}" type="slidenum">
              <a:rPr lang="en-NZ" smtClean="0"/>
              <a:pPr/>
              <a:t>8</a:t>
            </a:fld>
            <a:endParaRPr lang="en-N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5D961A-AE99-4CAA-8D02-AA9F2C62641C}" type="slidenum">
              <a:rPr lang="en-NZ" smtClean="0">
                <a:latin typeface="Arial" pitchFamily="34" charset="0"/>
                <a:ea typeface="ＭＳ Ｐゴシック"/>
                <a:cs typeface="ＭＳ Ｐゴシック"/>
              </a:rPr>
              <a:pPr/>
              <a:t>9</a:t>
            </a:fld>
            <a:endParaRPr lang="en-NZ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en-US" baseline="0" dirty="0" smtClean="0">
              <a:latin typeface="Arial" pitchFamily="34" charset="0"/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3E59B-020D-4399-B0E6-EEB6165130D0}" type="slidenum">
              <a:rPr lang="en-NZ" smtClean="0"/>
              <a:pPr/>
              <a:t>10</a:t>
            </a:fld>
            <a:endParaRPr lang="en-NZ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3E59B-020D-4399-B0E6-EEB6165130D0}" type="slidenum">
              <a:rPr lang="en-NZ" smtClean="0"/>
              <a:pPr/>
              <a:t>11</a:t>
            </a:fld>
            <a:endParaRPr lang="en-NZ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3E59B-020D-4399-B0E6-EEB6165130D0}" type="slidenum">
              <a:rPr lang="en-NZ" smtClean="0"/>
              <a:pPr/>
              <a:t>12</a:t>
            </a:fld>
            <a:endParaRPr lang="en-NZ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5D961A-AE99-4CAA-8D02-AA9F2C62641C}" type="slidenum">
              <a:rPr lang="en-NZ" smtClean="0">
                <a:latin typeface="Arial" pitchFamily="34" charset="0"/>
                <a:ea typeface="ＭＳ Ｐゴシック"/>
                <a:cs typeface="ＭＳ Ｐゴシック"/>
              </a:rPr>
              <a:pPr/>
              <a:t>13</a:t>
            </a:fld>
            <a:endParaRPr lang="en-NZ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3E59B-020D-4399-B0E6-EEB6165130D0}" type="slidenum">
              <a:rPr lang="en-NZ" smtClean="0"/>
              <a:pPr/>
              <a:t>14</a:t>
            </a:fld>
            <a:endParaRPr lang="en-NZ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3E59B-020D-4399-B0E6-EEB6165130D0}" type="slidenum">
              <a:rPr lang="en-NZ" smtClean="0"/>
              <a:pPr/>
              <a:t>15</a:t>
            </a:fld>
            <a:endParaRPr lang="en-NZ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3E59B-020D-4399-B0E6-EEB6165130D0}" type="slidenum">
              <a:rPr lang="en-NZ" smtClean="0"/>
              <a:pPr/>
              <a:t>16</a:t>
            </a:fld>
            <a:endParaRPr lang="en-NZ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5D961A-AE99-4CAA-8D02-AA9F2C62641C}" type="slidenum">
              <a:rPr lang="en-NZ" smtClean="0">
                <a:latin typeface="Arial" pitchFamily="34" charset="0"/>
                <a:ea typeface="ＭＳ Ｐゴシック"/>
                <a:cs typeface="ＭＳ Ｐゴシック"/>
              </a:rPr>
              <a:pPr/>
              <a:t>17</a:t>
            </a:fld>
            <a:endParaRPr lang="en-NZ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3E59B-020D-4399-B0E6-EEB6165130D0}" type="slidenum">
              <a:rPr lang="en-NZ" smtClean="0"/>
              <a:pPr/>
              <a:t>18</a:t>
            </a:fld>
            <a:endParaRPr lang="en-NZ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3E59B-020D-4399-B0E6-EEB6165130D0}" type="slidenum">
              <a:rPr lang="en-NZ" smtClean="0"/>
              <a:pPr/>
              <a:t>19</a:t>
            </a:fld>
            <a:endParaRPr lang="en-NZ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5D961A-AE99-4CAA-8D02-AA9F2C62641C}" type="slidenum">
              <a:rPr lang="en-NZ" smtClean="0">
                <a:latin typeface="Arial" pitchFamily="34" charset="0"/>
                <a:ea typeface="ＭＳ Ｐゴシック"/>
                <a:cs typeface="ＭＳ Ｐゴシック"/>
              </a:rPr>
              <a:pPr/>
              <a:t>20</a:t>
            </a:fld>
            <a:endParaRPr lang="en-NZ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3E59B-020D-4399-B0E6-EEB6165130D0}" type="slidenum">
              <a:rPr lang="en-NZ" smtClean="0"/>
              <a:pPr/>
              <a:t>21</a:t>
            </a:fld>
            <a:endParaRPr lang="en-NZ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3E59B-020D-4399-B0E6-EEB6165130D0}" type="slidenum">
              <a:rPr lang="en-NZ" smtClean="0"/>
              <a:pPr/>
              <a:t>22</a:t>
            </a:fld>
            <a:endParaRPr lang="en-NZ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5D961A-AE99-4CAA-8D02-AA9F2C62641C}" type="slidenum">
              <a:rPr lang="en-NZ" smtClean="0">
                <a:latin typeface="Arial" pitchFamily="34" charset="0"/>
                <a:ea typeface="ＭＳ Ｐゴシック"/>
                <a:cs typeface="ＭＳ Ｐゴシック"/>
              </a:rPr>
              <a:pPr/>
              <a:t>23</a:t>
            </a:fld>
            <a:endParaRPr lang="en-NZ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ts val="300"/>
              </a:spcBef>
              <a:spcAft>
                <a:spcPts val="600"/>
              </a:spcAft>
            </a:pPr>
            <a:endParaRPr lang="en-NZ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3E59B-020D-4399-B0E6-EEB6165130D0}" type="slidenum">
              <a:rPr lang="en-NZ" smtClean="0"/>
              <a:pPr/>
              <a:t>24</a:t>
            </a:fld>
            <a:endParaRPr lang="en-NZ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3E59B-020D-4399-B0E6-EEB6165130D0}" type="slidenum">
              <a:rPr lang="en-NZ" smtClean="0"/>
              <a:pPr/>
              <a:t>25</a:t>
            </a:fld>
            <a:endParaRPr lang="en-NZ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5D961A-AE99-4CAA-8D02-AA9F2C62641C}" type="slidenum">
              <a:rPr lang="en-NZ" smtClean="0">
                <a:latin typeface="Arial" pitchFamily="34" charset="0"/>
                <a:ea typeface="ＭＳ Ｐゴシック"/>
                <a:cs typeface="ＭＳ Ｐゴシック"/>
              </a:rPr>
              <a:pPr/>
              <a:t>26</a:t>
            </a:fld>
            <a:endParaRPr lang="en-NZ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7D26D7-59A1-455A-9F78-77086AA43A96}" type="slidenum">
              <a:rPr lang="en-NZ"/>
              <a:pPr/>
              <a:t>27</a:t>
            </a:fld>
            <a:endParaRPr lang="en-NZ"/>
          </a:p>
        </p:txBody>
      </p:sp>
      <p:sp>
        <p:nvSpPr>
          <p:cNvPr id="389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12788" y="746125"/>
            <a:ext cx="5372100" cy="3721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715155"/>
            <a:ext cx="4984962" cy="446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6" descr="MOT13079-modes-cov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875" y="0"/>
            <a:ext cx="9939338" cy="6859588"/>
          </a:xfrm>
          <a:prstGeom prst="rect">
            <a:avLst/>
          </a:prstGeom>
          <a:noFill/>
        </p:spPr>
      </p:pic>
      <p:sp>
        <p:nvSpPr>
          <p:cNvPr id="122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9600" y="609600"/>
            <a:ext cx="6478588" cy="719138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878138" y="6116638"/>
            <a:ext cx="6478587" cy="179387"/>
          </a:xfrm>
        </p:spPr>
        <p:txBody>
          <a:bodyPr/>
          <a:lstStyle>
            <a:lvl1pPr marL="0" indent="0" algn="r">
              <a:buFontTx/>
              <a:buNone/>
              <a:defRPr sz="1000"/>
            </a:lvl1pPr>
          </a:lstStyle>
          <a:p>
            <a:r>
              <a:rPr lang="en-US" smtClean="0"/>
              <a:t>Click to edit Master subtitle style</a:t>
            </a:r>
            <a:endParaRPr lang="en-N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438275"/>
            <a:ext cx="3522663" cy="3778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4813" y="1438275"/>
            <a:ext cx="3522662" cy="3778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38838" y="574675"/>
            <a:ext cx="1798637" cy="4641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9750" y="574675"/>
            <a:ext cx="5246688" cy="4641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MOT13079-modes-cov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875" y="0"/>
            <a:ext cx="9939338" cy="6859588"/>
          </a:xfrm>
          <a:prstGeom prst="rect">
            <a:avLst/>
          </a:prstGeom>
          <a:noFill/>
        </p:spPr>
      </p:pic>
      <p:sp>
        <p:nvSpPr>
          <p:cNvPr id="348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9600" y="609600"/>
            <a:ext cx="6478588" cy="719138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NZ"/>
              <a:t>Click to edit Master title style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878138" y="6116638"/>
            <a:ext cx="6478587" cy="179387"/>
          </a:xfrm>
        </p:spPr>
        <p:txBody>
          <a:bodyPr/>
          <a:lstStyle>
            <a:lvl1pPr marL="0" indent="0" algn="r">
              <a:buFontTx/>
              <a:buNone/>
              <a:defRPr sz="1000"/>
            </a:lvl1pPr>
          </a:lstStyle>
          <a:p>
            <a:r>
              <a:rPr lang="en-NZ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438275"/>
            <a:ext cx="3522663" cy="3778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4813" y="1438275"/>
            <a:ext cx="3522662" cy="3778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38838" y="574675"/>
            <a:ext cx="1798637" cy="4641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9750" y="574675"/>
            <a:ext cx="5246688" cy="4641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574675"/>
            <a:ext cx="7197725" cy="7191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539750" y="1438275"/>
            <a:ext cx="7197725" cy="3778250"/>
          </a:xfrm>
        </p:spPr>
        <p:txBody>
          <a:bodyPr/>
          <a:lstStyle/>
          <a:p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9750" y="5937250"/>
            <a:ext cx="5399088" cy="360363"/>
          </a:xfrm>
        </p:spPr>
        <p:txBody>
          <a:bodyPr/>
          <a:lstStyle>
            <a:lvl1pPr>
              <a:defRPr/>
            </a:lvl1pPr>
          </a:lstStyle>
          <a:p>
            <a:endParaRPr lang="en-N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MOT13079-text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939338" cy="6859588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574675"/>
            <a:ext cx="71977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NZ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438275"/>
            <a:ext cx="7197725" cy="377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9750" y="5937250"/>
            <a:ext cx="539908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endParaRPr lang="en-N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Arial" charset="0"/>
          <a:ea typeface="ＭＳ Ｐゴシック" pitchFamily="1" charset="-128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Arial" charset="0"/>
          <a:ea typeface="ＭＳ Ｐゴシック" pitchFamily="1" charset="-128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Arial" charset="0"/>
          <a:ea typeface="ＭＳ Ｐゴシック" pitchFamily="1" charset="-128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Arial" charset="0"/>
          <a:ea typeface="ＭＳ Ｐゴシック" pitchFamily="1" charset="-128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Arial" charset="0"/>
          <a:ea typeface="ＭＳ Ｐゴシック" pitchFamily="1" charset="-128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Arial" charset="0"/>
          <a:ea typeface="ＭＳ Ｐゴシック" pitchFamily="1" charset="-128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Arial" charset="0"/>
          <a:ea typeface="ＭＳ Ｐゴシック" pitchFamily="1" charset="-128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5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5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5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5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5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5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MOT13079-text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939338" cy="6859588"/>
          </a:xfrm>
          <a:prstGeom prst="rect">
            <a:avLst/>
          </a:prstGeom>
          <a:noFill/>
        </p:spPr>
      </p:pic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574675"/>
            <a:ext cx="71977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NZ" smtClean="0"/>
              <a:t>Click to edit Master title style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438275"/>
            <a:ext cx="7197725" cy="377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NZ" smtClean="0"/>
              <a:t>Click to edit Master text styles</a:t>
            </a:r>
          </a:p>
          <a:p>
            <a:pPr lvl="1"/>
            <a:r>
              <a:rPr lang="en-NZ" smtClean="0"/>
              <a:t>Second level</a:t>
            </a:r>
          </a:p>
          <a:p>
            <a:pPr lvl="2"/>
            <a:r>
              <a:rPr lang="en-NZ" smtClean="0"/>
              <a:t>Third level</a:t>
            </a:r>
          </a:p>
          <a:p>
            <a:pPr lvl="3"/>
            <a:r>
              <a:rPr lang="en-NZ" smtClean="0"/>
              <a:t>Fourth level</a:t>
            </a:r>
          </a:p>
          <a:p>
            <a:pPr lvl="4"/>
            <a:r>
              <a:rPr lang="en-NZ" smtClean="0"/>
              <a:t>Fifth level</a:t>
            </a: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9750" y="5937250"/>
            <a:ext cx="539908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endParaRPr lang="en-N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Arial" charset="0"/>
          <a:ea typeface="ＭＳ Ｐゴシック" pitchFamily="1" charset="-128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Arial" charset="0"/>
          <a:ea typeface="ＭＳ Ｐゴシック" pitchFamily="1" charset="-128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Arial" charset="0"/>
          <a:ea typeface="ＭＳ Ｐゴシック" pitchFamily="1" charset="-128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Arial" charset="0"/>
          <a:ea typeface="ＭＳ Ｐゴシック" pitchFamily="1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Arial" charset="0"/>
          <a:ea typeface="ＭＳ Ｐゴシック" pitchFamily="1" charset="-128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Arial" charset="0"/>
          <a:ea typeface="ＭＳ Ｐゴシック" pitchFamily="1" charset="-128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Arial" charset="0"/>
          <a:ea typeface="ＭＳ Ｐゴシック" pitchFamily="1" charset="-128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5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5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5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5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5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5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cid:image001.jpg@01CBC85E.A664B550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cid:image003.jpg@01CBC85B.F914F330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cid:image001.jpg@01CBC859.EC0F6EB0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6496" y="548680"/>
            <a:ext cx="6912768" cy="719138"/>
          </a:xfrm>
        </p:spPr>
        <p:txBody>
          <a:bodyPr/>
          <a:lstStyle/>
          <a:p>
            <a:r>
              <a:rPr lang="en-US" dirty="0" smtClean="0"/>
              <a:t>Strategic Context for Transport in New Zealand</a:t>
            </a:r>
            <a:endParaRPr lang="en-US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78138" y="5830910"/>
            <a:ext cx="6478587" cy="741362"/>
          </a:xfrm>
        </p:spPr>
        <p:txBody>
          <a:bodyPr/>
          <a:lstStyle/>
          <a:p>
            <a:r>
              <a:rPr lang="en-US" dirty="0" smtClean="0"/>
              <a:t>Martin Matthews</a:t>
            </a:r>
          </a:p>
          <a:p>
            <a:r>
              <a:rPr lang="en-US" dirty="0" smtClean="0"/>
              <a:t>Chief Executive</a:t>
            </a:r>
          </a:p>
          <a:p>
            <a:r>
              <a:rPr lang="en-US" dirty="0" smtClean="0"/>
              <a:t>LGNZ Congress, 11 February 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MOT13079-text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875" y="0"/>
            <a:ext cx="993933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algn="ctr" eaLnBrk="1" hangingPunct="1"/>
            <a:r>
              <a:rPr lang="en-US" sz="4400" dirty="0" smtClean="0"/>
              <a:t>Overview</a:t>
            </a:r>
            <a:endParaRPr lang="en-US" sz="4400" i="1" dirty="0" smtClean="0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9750" y="1438274"/>
            <a:ext cx="7197725" cy="4366990"/>
          </a:xfrm>
        </p:spPr>
        <p:txBody>
          <a:bodyPr/>
          <a:lstStyle/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2000" dirty="0" smtClean="0"/>
              <a:t>Role of the Ministry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2000" dirty="0" smtClean="0"/>
              <a:t>Strategic Issues:</a:t>
            </a:r>
          </a:p>
          <a:p>
            <a:pPr lvl="1">
              <a:spcBef>
                <a:spcPts val="300"/>
              </a:spcBef>
              <a:spcAft>
                <a:spcPts val="600"/>
              </a:spcAft>
            </a:pPr>
            <a:r>
              <a:rPr lang="en-US" sz="1800" dirty="0" smtClean="0"/>
              <a:t>Economic</a:t>
            </a:r>
          </a:p>
          <a:p>
            <a:pPr lvl="1">
              <a:spcBef>
                <a:spcPts val="300"/>
              </a:spcBef>
              <a:spcAft>
                <a:spcPts val="600"/>
              </a:spcAft>
            </a:pPr>
            <a:r>
              <a:rPr lang="en-US" sz="1800" dirty="0" smtClean="0"/>
              <a:t>People</a:t>
            </a:r>
          </a:p>
          <a:p>
            <a:pPr lvl="1">
              <a:spcBef>
                <a:spcPts val="300"/>
              </a:spcBef>
              <a:spcAft>
                <a:spcPts val="600"/>
              </a:spcAft>
            </a:pPr>
            <a:r>
              <a:rPr lang="en-US" sz="1800" dirty="0" smtClean="0"/>
              <a:t>Energy</a:t>
            </a:r>
          </a:p>
          <a:p>
            <a:pPr lvl="1">
              <a:spcBef>
                <a:spcPts val="300"/>
              </a:spcBef>
              <a:spcAft>
                <a:spcPts val="600"/>
              </a:spcAft>
            </a:pPr>
            <a:r>
              <a:rPr lang="en-US" sz="1800" dirty="0" smtClean="0"/>
              <a:t>Technology</a:t>
            </a:r>
          </a:p>
          <a:p>
            <a:pPr lvl="1">
              <a:spcBef>
                <a:spcPts val="300"/>
              </a:spcBef>
              <a:spcAft>
                <a:spcPts val="600"/>
              </a:spcAft>
            </a:pPr>
            <a:r>
              <a:rPr lang="en-US" sz="1800" dirty="0" smtClean="0"/>
              <a:t>Environment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2000" dirty="0" smtClean="0"/>
              <a:t>Summary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2000" dirty="0" smtClean="0"/>
              <a:t>What the Ministry of Transport is focusing on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endParaRPr lang="en-US" sz="2000" dirty="0" smtClean="0"/>
          </a:p>
          <a:p>
            <a:pPr>
              <a:spcBef>
                <a:spcPts val="300"/>
              </a:spcBef>
              <a:spcAft>
                <a:spcPts val="600"/>
              </a:spcAft>
            </a:pPr>
            <a:endParaRPr lang="en-NZ" sz="2000" dirty="0" smtClean="0"/>
          </a:p>
          <a:p>
            <a:pPr>
              <a:spcBef>
                <a:spcPts val="300"/>
              </a:spcBef>
              <a:spcAft>
                <a:spcPts val="600"/>
              </a:spcAft>
            </a:pPr>
            <a:endParaRPr lang="en-NZ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sz="4400" dirty="0" smtClean="0"/>
              <a:t>Role of the Ministry</a:t>
            </a:r>
            <a:endParaRPr lang="en-NZ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512" y="1988840"/>
            <a:ext cx="7197725" cy="3778250"/>
          </a:xfrm>
        </p:spPr>
        <p:txBody>
          <a:bodyPr/>
          <a:lstStyle/>
          <a:p>
            <a:r>
              <a:rPr lang="en-NZ" sz="2000" dirty="0" smtClean="0"/>
              <a:t>To be a trusted, impartial expert adviser to government: shaping transport for New Zealand.</a:t>
            </a:r>
          </a:p>
          <a:p>
            <a:endParaRPr lang="en-NZ" sz="2000" dirty="0" smtClean="0"/>
          </a:p>
          <a:p>
            <a:r>
              <a:rPr lang="en-NZ" sz="2000" dirty="0" smtClean="0"/>
              <a:t>Providing a range of evidence based policy advice to the Minister of Transport.</a:t>
            </a:r>
          </a:p>
          <a:p>
            <a:endParaRPr lang="en-NZ" sz="2000" dirty="0" smtClean="0"/>
          </a:p>
          <a:p>
            <a:pPr>
              <a:buNone/>
            </a:pP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MOT13079-text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3338" y="-1588"/>
            <a:ext cx="993933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>
          <a:xfrm>
            <a:off x="488504" y="2996952"/>
            <a:ext cx="7197725" cy="719138"/>
          </a:xfrm>
        </p:spPr>
        <p:txBody>
          <a:bodyPr anchor="ctr"/>
          <a:lstStyle/>
          <a:p>
            <a:pPr algn="ctr"/>
            <a:r>
              <a:rPr lang="en-US" sz="6000" dirty="0" smtClean="0"/>
              <a:t>Economic Issues</a:t>
            </a:r>
            <a:br>
              <a:rPr lang="en-US" sz="6000" dirty="0" smtClean="0"/>
            </a:b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NZ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What are the patterns of New Zealand’s international and domestic economy and how do we fund the transport infrastructure and services that supports them?</a:t>
            </a:r>
            <a:r>
              <a:rPr lang="en-NZ" sz="6000" dirty="0" smtClean="0"/>
              <a:t/>
            </a:r>
            <a:br>
              <a:rPr lang="en-NZ" sz="6000" dirty="0" smtClean="0"/>
            </a:br>
            <a:r>
              <a:rPr lang="en-US" sz="6000" dirty="0" smtClean="0"/>
              <a:t/>
            </a:r>
            <a:br>
              <a:rPr lang="en-US" sz="6000" dirty="0" smtClean="0"/>
            </a:br>
            <a:endParaRPr lang="en-US" sz="60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MOT13079-text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3338" y="-1588"/>
            <a:ext cx="993933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8" name="Picture 2" descr="http://www.mediacollege.com/images/ihome/abpm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664" y="548680"/>
            <a:ext cx="4968552" cy="4968552"/>
          </a:xfrm>
          <a:prstGeom prst="rect">
            <a:avLst/>
          </a:prstGeom>
          <a:noFill/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44488" y="476672"/>
            <a:ext cx="8013650" cy="719138"/>
          </a:xfrm>
        </p:spPr>
        <p:txBody>
          <a:bodyPr/>
          <a:lstStyle/>
          <a:p>
            <a:pPr algn="ctr"/>
            <a:r>
              <a:rPr lang="en-NZ" dirty="0" smtClean="0"/>
              <a:t/>
            </a:r>
            <a:br>
              <a:rPr lang="en-NZ" dirty="0" smtClean="0"/>
            </a:br>
            <a:r>
              <a:rPr lang="en-NZ" dirty="0" smtClean="0">
                <a:solidFill>
                  <a:srgbClr val="FFC000"/>
                </a:solidFill>
              </a:rPr>
              <a:t>Far Away</a:t>
            </a:r>
            <a:endParaRPr lang="en-NZ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488" y="476672"/>
            <a:ext cx="8013650" cy="719138"/>
          </a:xfrm>
        </p:spPr>
        <p:txBody>
          <a:bodyPr/>
          <a:lstStyle/>
          <a:p>
            <a:pPr algn="ctr"/>
            <a:r>
              <a:rPr lang="en-NZ" dirty="0" smtClean="0"/>
              <a:t>Gross Domestic Product</a:t>
            </a:r>
            <a:endParaRPr lang="en-NZ" dirty="0"/>
          </a:p>
        </p:txBody>
      </p:sp>
      <p:pic>
        <p:nvPicPr>
          <p:cNvPr id="4" name="Chart 2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504" y="836712"/>
            <a:ext cx="7704856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h:\data\My Pictures\untitled.bmp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86" y="476672"/>
            <a:ext cx="7583580" cy="4968552"/>
          </a:xfrm>
          <a:prstGeom prst="rect">
            <a:avLst/>
          </a:prstGeom>
          <a:noFill/>
        </p:spPr>
      </p:pic>
      <p:sp>
        <p:nvSpPr>
          <p:cNvPr id="3" name="Title 1"/>
          <p:cNvSpPr txBox="1">
            <a:spLocks/>
          </p:cNvSpPr>
          <p:nvPr/>
        </p:nvSpPr>
        <p:spPr bwMode="auto">
          <a:xfrm>
            <a:off x="6033120" y="5373216"/>
            <a:ext cx="2160240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1" hangingPunct="1">
              <a:lnSpc>
                <a:spcPct val="90000"/>
              </a:lnSpc>
              <a:defRPr/>
            </a:pPr>
            <a:r>
              <a:rPr lang="en-NZ" sz="1000" b="1" dirty="0" smtClean="0">
                <a:solidFill>
                  <a:schemeClr val="tx1"/>
                </a:solidFill>
              </a:rPr>
              <a:t>Economic Research Service, USDA, November 2005</a:t>
            </a:r>
            <a:endParaRPr kumimoji="0" lang="en-NZ" sz="1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574675"/>
            <a:ext cx="7197725" cy="478061"/>
          </a:xfrm>
        </p:spPr>
        <p:txBody>
          <a:bodyPr/>
          <a:lstStyle/>
          <a:p>
            <a:pPr algn="ctr"/>
            <a:r>
              <a:rPr lang="en-NZ" dirty="0" smtClean="0"/>
              <a:t>Export and Import locations</a:t>
            </a:r>
            <a:endParaRPr lang="en-NZ" dirty="0"/>
          </a:p>
        </p:txBody>
      </p:sp>
      <p:graphicFrame>
        <p:nvGraphicFramePr>
          <p:cNvPr id="4" name="Content Placeholder 7"/>
          <p:cNvGraphicFramePr>
            <a:graphicFrameLocks noGrp="1"/>
          </p:cNvGraphicFramePr>
          <p:nvPr>
            <p:ph idx="1"/>
          </p:nvPr>
        </p:nvGraphicFramePr>
        <p:xfrm>
          <a:off x="539750" y="1124744"/>
          <a:ext cx="7197725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MOT13079-text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3338" y="-1588"/>
            <a:ext cx="993933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1" descr="http://neatnik2009.files.wordpress.com/2009/10/new-zealand-from-space.jpg?w=536&amp;h=70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2720" y="879442"/>
            <a:ext cx="3616212" cy="4768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60512" y="404664"/>
            <a:ext cx="7197725" cy="719138"/>
          </a:xfrm>
        </p:spPr>
        <p:txBody>
          <a:bodyPr/>
          <a:lstStyle/>
          <a:p>
            <a:pPr algn="ctr"/>
            <a:r>
              <a:rPr lang="en-NZ" dirty="0" smtClean="0"/>
              <a:t>About New Zealand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416496" y="1484784"/>
          <a:ext cx="7704856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39750" y="574675"/>
            <a:ext cx="7197725" cy="478061"/>
          </a:xfrm>
        </p:spPr>
        <p:txBody>
          <a:bodyPr/>
          <a:lstStyle/>
          <a:p>
            <a:pPr algn="ctr"/>
            <a:r>
              <a:rPr lang="en-NZ" dirty="0" smtClean="0"/>
              <a:t>Growth in freight flows terminating in regions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776536" y="1556792"/>
          <a:ext cx="7272808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9750" y="574675"/>
            <a:ext cx="7197725" cy="478061"/>
          </a:xfrm>
        </p:spPr>
        <p:txBody>
          <a:bodyPr/>
          <a:lstStyle/>
          <a:p>
            <a:pPr algn="ctr"/>
            <a:r>
              <a:rPr lang="en-NZ" dirty="0" smtClean="0"/>
              <a:t>Growth in freight flows originating in regions</a:t>
            </a:r>
            <a:endParaRPr lang="en-NZ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7185248" y="5373216"/>
            <a:ext cx="1008112" cy="216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1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NFDS 2008</a:t>
            </a:r>
            <a:endParaRPr kumimoji="0" lang="en-NZ" sz="1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 smtClean="0"/>
              <a:t>Labour productivity</a:t>
            </a:r>
            <a:endParaRPr lang="en-NZ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776536" y="1196752"/>
            <a:ext cx="71977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eaLnBrk="1" hangingPunct="1">
              <a:lnSpc>
                <a:spcPct val="90000"/>
              </a:lnSpc>
            </a:pPr>
            <a:r>
              <a:rPr lang="en-US" sz="1800" dirty="0" smtClean="0">
                <a:solidFill>
                  <a:schemeClr val="tx1"/>
                </a:solidFill>
              </a:rPr>
              <a:t>	</a:t>
            </a:r>
            <a:endParaRPr kumimoji="0" lang="en-NZ" sz="1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 descr="Figure 6.4 Labour productivity (in thousands, USD)"/>
          <p:cNvPicPr/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920552" y="1052736"/>
            <a:ext cx="641369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4953000" y="5373216"/>
            <a:ext cx="3312368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1" hangingPunct="1">
              <a:lnSpc>
                <a:spcPct val="90000"/>
              </a:lnSpc>
              <a:defRPr/>
            </a:pPr>
            <a:r>
              <a:rPr lang="en-NZ" sz="1000" b="1" dirty="0" smtClean="0">
                <a:solidFill>
                  <a:schemeClr val="tx1"/>
                </a:solidFill>
              </a:rPr>
              <a:t>OECD Territorial Reviews: Competitive Cities in the Global Economy, 2006 </a:t>
            </a:r>
            <a:endParaRPr kumimoji="0" lang="en-NZ" sz="1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MOT13079-text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875" y="0"/>
            <a:ext cx="993933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>
          <a:xfrm>
            <a:off x="560512" y="2780928"/>
            <a:ext cx="7197725" cy="719138"/>
          </a:xfrm>
        </p:spPr>
        <p:txBody>
          <a:bodyPr anchor="ctr"/>
          <a:lstStyle/>
          <a:p>
            <a:pPr algn="ctr"/>
            <a:r>
              <a:rPr lang="en-US" sz="6000" dirty="0" smtClean="0"/>
              <a:t>People Issues</a:t>
            </a:r>
            <a:br>
              <a:rPr lang="en-US" sz="6000" dirty="0" smtClean="0"/>
            </a:b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NZ" sz="2000" dirty="0" smtClean="0">
                <a:solidFill>
                  <a:schemeClr val="tx1"/>
                </a:solidFill>
                <a:latin typeface="+mn-lt"/>
              </a:rPr>
              <a:t>What is happening to New Zealand’s population (growing, ageing, diversifying, and becoming more urbanised) and what will the impact of their choices will be on the transport system?</a:t>
            </a:r>
            <a:r>
              <a:rPr lang="en-NZ" sz="6000" dirty="0" smtClean="0"/>
              <a:t/>
            </a:r>
            <a:br>
              <a:rPr lang="en-NZ" sz="6000" dirty="0" smtClean="0"/>
            </a:br>
            <a:r>
              <a:rPr lang="en-US" sz="6000" dirty="0" smtClean="0"/>
              <a:t/>
            </a:r>
            <a:br>
              <a:rPr lang="en-US" sz="6000" dirty="0" smtClean="0"/>
            </a:br>
            <a:endParaRPr lang="en-US" sz="60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 smtClean="0"/>
              <a:t>Population growth and changes </a:t>
            </a:r>
            <a:endParaRPr lang="en-NZ" dirty="0"/>
          </a:p>
        </p:txBody>
      </p:sp>
      <p:pic>
        <p:nvPicPr>
          <p:cNvPr id="5" name="Content Placeholder 4" descr="C:\Documents and Settings\davis\Local Settings\Temporary Internet Files\Content.IE5\DT8N389S\spch-28jun06-03[1].gif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0175" y="1679575"/>
            <a:ext cx="5476875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6681192" y="5373216"/>
            <a:ext cx="1512168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1" hangingPunct="1">
              <a:lnSpc>
                <a:spcPct val="90000"/>
              </a:lnSpc>
              <a:defRPr/>
            </a:pPr>
            <a:r>
              <a:rPr lang="en-NZ" sz="1000" b="1" dirty="0" smtClean="0">
                <a:solidFill>
                  <a:schemeClr val="tx1"/>
                </a:solidFill>
              </a:rPr>
              <a:t>www.treasury.govt.nz</a:t>
            </a:r>
            <a:endParaRPr kumimoji="0" lang="en-NZ" sz="1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 smtClean="0"/>
              <a:t>How people may travel in the future?</a:t>
            </a:r>
            <a:endParaRPr lang="en-NZ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9750" y="1438275"/>
          <a:ext cx="7197725" cy="3778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 bwMode="auto">
          <a:xfrm>
            <a:off x="6033120" y="5445224"/>
            <a:ext cx="2232248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1" hangingPunct="1">
              <a:lnSpc>
                <a:spcPct val="90000"/>
              </a:lnSpc>
              <a:defRPr/>
            </a:pPr>
            <a:r>
              <a:rPr lang="en-NZ" sz="1000" b="1" dirty="0" smtClean="0">
                <a:solidFill>
                  <a:schemeClr val="tx1"/>
                </a:solidFill>
              </a:rPr>
              <a:t>Ministry of Transport analysis</a:t>
            </a:r>
            <a:endParaRPr kumimoji="0" lang="en-NZ" sz="1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Population growth to 2031</a:t>
            </a:r>
            <a:br>
              <a:rPr lang="en-NZ" dirty="0" smtClean="0"/>
            </a:br>
            <a:endParaRPr lang="en-NZ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848544" y="1052736"/>
          <a:ext cx="6624736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 bwMode="auto">
          <a:xfrm>
            <a:off x="6393160" y="5373216"/>
            <a:ext cx="1800200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1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Statistics NZ projections  June 2009</a:t>
            </a:r>
            <a:endParaRPr kumimoji="0" lang="en-NZ" sz="1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MOT13079-text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875" y="0"/>
            <a:ext cx="993933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>
          <a:xfrm>
            <a:off x="488504" y="2636912"/>
            <a:ext cx="7197725" cy="719138"/>
          </a:xfrm>
        </p:spPr>
        <p:txBody>
          <a:bodyPr anchor="ctr"/>
          <a:lstStyle/>
          <a:p>
            <a:pPr algn="ctr"/>
            <a:r>
              <a:rPr lang="en-US" sz="6000" dirty="0" smtClean="0"/>
              <a:t>Energy Issues</a:t>
            </a:r>
            <a:br>
              <a:rPr lang="en-US" sz="6000" dirty="0" smtClean="0"/>
            </a:b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NZ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How do we enable the mobility that New Zealanders require in an environment of both increasing fuel prices and price volatility?</a:t>
            </a:r>
            <a:r>
              <a:rPr lang="en-NZ" sz="6000" dirty="0" smtClean="0"/>
              <a:t/>
            </a:r>
            <a:br>
              <a:rPr lang="en-NZ" sz="6000" dirty="0" smtClean="0"/>
            </a:br>
            <a:endParaRPr lang="en-US" sz="60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Future sources of oil </a:t>
            </a:r>
            <a:endParaRPr lang="en-NZ" dirty="0"/>
          </a:p>
        </p:txBody>
      </p:sp>
      <p:pic>
        <p:nvPicPr>
          <p:cNvPr id="6" name="Content Placeholder 5" descr="http://www.peakoil.net/uhdsg/weo2004/FutureProduction.jpg"/>
          <p:cNvPicPr>
            <a:picLocks noGrp="1"/>
          </p:cNvPicPr>
          <p:nvPr>
            <p:ph idx="1"/>
          </p:nvPr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1352600" y="1340768"/>
            <a:ext cx="5832648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6033120" y="5445224"/>
            <a:ext cx="2232248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1" hangingPunct="1">
              <a:lnSpc>
                <a:spcPct val="90000"/>
              </a:lnSpc>
              <a:defRPr/>
            </a:pPr>
            <a:r>
              <a:rPr lang="en-NZ" sz="1000" b="1" dirty="0" smtClean="0">
                <a:solidFill>
                  <a:schemeClr val="tx1"/>
                </a:solidFill>
              </a:rPr>
              <a:t>2004 World Energy Outlook</a:t>
            </a:r>
            <a:endParaRPr kumimoji="0" lang="en-NZ" sz="1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Energy demand by fuel type</a:t>
            </a:r>
            <a:endParaRPr lang="en-NZ" dirty="0"/>
          </a:p>
        </p:txBody>
      </p:sp>
      <p:pic>
        <p:nvPicPr>
          <p:cNvPr id="6" name="Content Placeholder 5" descr="http://www.mnforsustain.org/images/oil_peak_hirsch_figA-4.jpg"/>
          <p:cNvPicPr>
            <a:picLocks noGrp="1"/>
          </p:cNvPicPr>
          <p:nvPr>
            <p:ph idx="1"/>
          </p:nvPr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1424608" y="1196752"/>
            <a:ext cx="5544616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6033120" y="5445224"/>
            <a:ext cx="2232248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1" hangingPunct="1">
              <a:lnSpc>
                <a:spcPct val="90000"/>
              </a:lnSpc>
              <a:defRPr/>
            </a:pPr>
            <a:r>
              <a:rPr lang="en-NZ" sz="1000" b="1" dirty="0" smtClean="0">
                <a:solidFill>
                  <a:schemeClr val="tx1"/>
                </a:solidFill>
              </a:rPr>
              <a:t>U.S. Energy Department </a:t>
            </a:r>
            <a:endParaRPr kumimoji="0" lang="en-NZ" sz="1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MOT13079-text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3338" y="-1588"/>
            <a:ext cx="993933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>
          <a:xfrm>
            <a:off x="488504" y="2852936"/>
            <a:ext cx="7197725" cy="719138"/>
          </a:xfrm>
        </p:spPr>
        <p:txBody>
          <a:bodyPr anchor="ctr"/>
          <a:lstStyle/>
          <a:p>
            <a:pPr algn="ctr"/>
            <a:r>
              <a:rPr lang="en-US" sz="6000" dirty="0" smtClean="0"/>
              <a:t>Environment Issues</a:t>
            </a:r>
            <a:br>
              <a:rPr lang="en-US" sz="6000" dirty="0" smtClean="0"/>
            </a:b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NZ" sz="2000" dirty="0" smtClean="0">
                <a:solidFill>
                  <a:schemeClr val="tx1"/>
                </a:solidFill>
                <a:latin typeface="+mn-lt"/>
              </a:rPr>
              <a:t>What effect does transport have on the environment and conversely how will that impact on New Zealand’s transport system?</a:t>
            </a:r>
            <a:endParaRPr lang="en-US" sz="2000" i="1" dirty="0" smtClean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 smtClean="0"/>
              <a:t>Energy emissions by sector</a:t>
            </a:r>
            <a:endParaRPr lang="en-NZ" dirty="0"/>
          </a:p>
        </p:txBody>
      </p:sp>
      <p:pic>
        <p:nvPicPr>
          <p:cNvPr id="4" name="Picture 3" descr="Pie graph image.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2640" y="1196752"/>
            <a:ext cx="5242321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6033120" y="5445224"/>
            <a:ext cx="2232248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1" hangingPunct="1">
              <a:lnSpc>
                <a:spcPct val="90000"/>
              </a:lnSpc>
              <a:defRPr/>
            </a:pPr>
            <a:r>
              <a:rPr lang="en-NZ" sz="1000" b="1" dirty="0" smtClean="0">
                <a:solidFill>
                  <a:schemeClr val="tx1"/>
                </a:solidFill>
              </a:rPr>
              <a:t>www.med.govt.nz</a:t>
            </a:r>
            <a:endParaRPr kumimoji="0" lang="en-NZ" sz="1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Resilience</a:t>
            </a:r>
            <a:endParaRPr lang="en-NZ" dirty="0"/>
          </a:p>
        </p:txBody>
      </p:sp>
      <p:pic>
        <p:nvPicPr>
          <p:cNvPr id="5" name="Picture 4" descr="http://www.google.co.nz/url?source=imgres&amp;ct=img&amp;q=http://www.nzraw.co.nz/wp-content/uploads/2010/09/christchurch-earthquake-damage-34-Copy.jpg&amp;sa=X&amp;ei=MG1QTfviNYj-vQORjM3ODw&amp;ved=0CAQQ8wc4DQ&amp;usg=AFQjCNFmISaET2l6sS23Im_QuQphmk3mF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0632" y="1052736"/>
            <a:ext cx="5976664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MOT13079-text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875" y="0"/>
            <a:ext cx="993933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>
          <a:xfrm>
            <a:off x="704528" y="1916832"/>
            <a:ext cx="7197725" cy="719138"/>
          </a:xfrm>
        </p:spPr>
        <p:txBody>
          <a:bodyPr anchor="ctr"/>
          <a:lstStyle/>
          <a:p>
            <a:pPr algn="ctr"/>
            <a:r>
              <a:rPr lang="en-US" sz="6000" dirty="0" smtClean="0"/>
              <a:t>Technology Issues</a:t>
            </a:r>
            <a:br>
              <a:rPr lang="en-US" sz="6000" dirty="0" smtClean="0"/>
            </a:b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NZ" sz="2000" dirty="0" smtClean="0">
                <a:solidFill>
                  <a:schemeClr val="tx1"/>
                </a:solidFill>
                <a:latin typeface="+mn-lt"/>
              </a:rPr>
              <a:t>How do we capture the benefits of technology to improve the transport system as quickly and easily as possible? </a:t>
            </a:r>
            <a:r>
              <a:rPr lang="en-NZ" sz="6000" dirty="0" smtClean="0"/>
              <a:t/>
            </a:r>
            <a:br>
              <a:rPr lang="en-NZ" sz="6000" dirty="0" smtClean="0"/>
            </a:br>
            <a:endParaRPr lang="en-US" sz="60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 smtClean="0"/>
              <a:t>The role of technology</a:t>
            </a:r>
            <a:endParaRPr lang="en-NZ" dirty="0"/>
          </a:p>
        </p:txBody>
      </p:sp>
      <p:pic>
        <p:nvPicPr>
          <p:cNvPr id="5" name="Picture 4" descr="http://www.google.co.nz/url?source=imgres&amp;ct=img&amp;q=http://www.csppacific.co.nz/Broadcast/June_09/VMS.jpg&amp;sa=X&amp;ei=6clRTY2GHYPsuAOR4YWECQ&amp;ved=0CAQQ8wc4BA&amp;usg=AFQjCNGeUZVM6sRRA87OMHJ6MTn7vrddiQ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4688" y="1052736"/>
            <a:ext cx="4680520" cy="4464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 smtClean="0"/>
              <a:t>Summary 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438274"/>
            <a:ext cx="7197725" cy="4006949"/>
          </a:xfrm>
        </p:spPr>
        <p:txBody>
          <a:bodyPr/>
          <a:lstStyle/>
          <a:p>
            <a:pPr>
              <a:buNone/>
            </a:pPr>
            <a:r>
              <a:rPr lang="en-NZ" sz="2400" dirty="0" smtClean="0"/>
              <a:t>The key issues facing transport include: </a:t>
            </a:r>
          </a:p>
          <a:p>
            <a:pPr>
              <a:buNone/>
            </a:pPr>
            <a:endParaRPr lang="en-NZ" sz="2000" dirty="0" smtClean="0"/>
          </a:p>
          <a:p>
            <a:pPr lvl="1">
              <a:spcBef>
                <a:spcPts val="300"/>
              </a:spcBef>
              <a:spcAft>
                <a:spcPts val="600"/>
              </a:spcAft>
            </a:pPr>
            <a:r>
              <a:rPr lang="en-US" sz="2000" dirty="0" smtClean="0"/>
              <a:t>Economic</a:t>
            </a:r>
          </a:p>
          <a:p>
            <a:pPr lvl="1">
              <a:spcBef>
                <a:spcPts val="300"/>
              </a:spcBef>
              <a:spcAft>
                <a:spcPts val="600"/>
              </a:spcAft>
            </a:pPr>
            <a:r>
              <a:rPr lang="en-US" sz="2000" dirty="0" smtClean="0"/>
              <a:t>People</a:t>
            </a:r>
          </a:p>
          <a:p>
            <a:pPr lvl="1">
              <a:spcBef>
                <a:spcPts val="300"/>
              </a:spcBef>
              <a:spcAft>
                <a:spcPts val="600"/>
              </a:spcAft>
            </a:pPr>
            <a:r>
              <a:rPr lang="en-US" sz="2000" dirty="0" smtClean="0"/>
              <a:t>Energy</a:t>
            </a:r>
            <a:r>
              <a:rPr lang="en-US" sz="1800" dirty="0" smtClean="0"/>
              <a:t>                                Funding </a:t>
            </a:r>
          </a:p>
          <a:p>
            <a:pPr lvl="1">
              <a:spcBef>
                <a:spcPts val="300"/>
              </a:spcBef>
              <a:spcAft>
                <a:spcPts val="600"/>
              </a:spcAft>
            </a:pPr>
            <a:r>
              <a:rPr lang="en-US" sz="2000" dirty="0" smtClean="0"/>
              <a:t>Environment</a:t>
            </a:r>
          </a:p>
          <a:p>
            <a:pPr lvl="1">
              <a:spcBef>
                <a:spcPts val="300"/>
              </a:spcBef>
              <a:spcAft>
                <a:spcPts val="600"/>
              </a:spcAft>
            </a:pPr>
            <a:r>
              <a:rPr lang="en-US" sz="2000" dirty="0" smtClean="0"/>
              <a:t>Technology</a:t>
            </a:r>
            <a:endParaRPr lang="en-NZ" sz="2000" dirty="0" smtClean="0"/>
          </a:p>
          <a:p>
            <a:pPr>
              <a:buNone/>
            </a:pPr>
            <a:endParaRPr lang="en-NZ" sz="2000" dirty="0" smtClean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2792760" y="2420888"/>
            <a:ext cx="504056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rot="5400000">
            <a:off x="2432720" y="3284984"/>
            <a:ext cx="1728192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>
            <a:off x="2792760" y="4149080"/>
            <a:ext cx="504056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Right Arrow 8"/>
          <p:cNvSpPr/>
          <p:nvPr/>
        </p:nvSpPr>
        <p:spPr bwMode="auto">
          <a:xfrm>
            <a:off x="3440832" y="3068960"/>
            <a:ext cx="504056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Z" sz="25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MOT13079-text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875" y="0"/>
            <a:ext cx="993933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>
          <a:xfrm>
            <a:off x="539750" y="574675"/>
            <a:ext cx="7627960" cy="719138"/>
          </a:xfrm>
        </p:spPr>
        <p:txBody>
          <a:bodyPr anchor="ctr"/>
          <a:lstStyle/>
          <a:p>
            <a:pPr algn="ctr"/>
            <a:r>
              <a:rPr lang="en-US" dirty="0" smtClean="0"/>
              <a:t>What the Ministry of Transport is focusing on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60512" y="1340768"/>
            <a:ext cx="7197725" cy="3439284"/>
          </a:xfrm>
        </p:spPr>
        <p:txBody>
          <a:bodyPr/>
          <a:lstStyle/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AU" sz="2000" dirty="0" smtClean="0"/>
              <a:t>Identification, collection and monitoring of key datasets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AU" sz="2000" dirty="0" smtClean="0"/>
              <a:t>Forward Plan for transport 2011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AU" sz="2000" dirty="0" smtClean="0"/>
              <a:t>Trends and issues workshops 2011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AU" sz="2000" dirty="0" smtClean="0"/>
              <a:t>Scenario development 2011</a:t>
            </a:r>
          </a:p>
          <a:p>
            <a:pPr marL="342900" lvl="1" indent="-342900">
              <a:spcBef>
                <a:spcPts val="300"/>
              </a:spcBef>
              <a:spcAft>
                <a:spcPts val="600"/>
              </a:spcAft>
              <a:buFontTx/>
              <a:buChar char="•"/>
            </a:pPr>
            <a:r>
              <a:rPr lang="en-AU" sz="2000" dirty="0" smtClean="0"/>
              <a:t>National Infrastructure Plan 2  2011</a:t>
            </a:r>
            <a:endParaRPr lang="en-NZ" sz="2000" dirty="0" smtClean="0"/>
          </a:p>
          <a:p>
            <a:pPr marL="342900" lvl="1" indent="-342900">
              <a:spcBef>
                <a:spcPts val="300"/>
              </a:spcBef>
              <a:spcAft>
                <a:spcPts val="600"/>
              </a:spcAft>
              <a:buFontTx/>
              <a:buChar char="•"/>
            </a:pPr>
            <a:r>
              <a:rPr lang="en-AU" sz="2000" dirty="0" smtClean="0"/>
              <a:t>Government Policy Statement 2012</a:t>
            </a:r>
            <a:endParaRPr lang="en-AU" sz="1800" dirty="0" smtClean="0"/>
          </a:p>
          <a:p>
            <a:pPr lvl="1">
              <a:spcBef>
                <a:spcPts val="300"/>
              </a:spcBef>
              <a:spcAft>
                <a:spcPts val="300"/>
              </a:spcAft>
            </a:pPr>
            <a:endParaRPr lang="en-NZ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MOT13079-modes-hal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875" y="0"/>
            <a:ext cx="9939338" cy="6859588"/>
          </a:xfrm>
          <a:prstGeom prst="rect">
            <a:avLst/>
          </a:prstGeom>
          <a:noFill/>
        </p:spPr>
      </p:pic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>
          <a:xfrm>
            <a:off x="416496" y="2357430"/>
            <a:ext cx="4392488" cy="719138"/>
          </a:xfrm>
        </p:spPr>
        <p:txBody>
          <a:bodyPr/>
          <a:lstStyle/>
          <a:p>
            <a:pPr algn="ctr"/>
            <a:r>
              <a:rPr lang="en-US" sz="6000" dirty="0" smtClean="0"/>
              <a:t>Questions?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ultimodal (incl key messages)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B8F2"/>
      </a:accent1>
      <a:accent2>
        <a:srgbClr val="B4D334"/>
      </a:accent2>
      <a:accent3>
        <a:srgbClr val="FFFFFF"/>
      </a:accent3>
      <a:accent4>
        <a:srgbClr val="000000"/>
      </a:accent4>
      <a:accent5>
        <a:srgbClr val="AAD8F7"/>
      </a:accent5>
      <a:accent6>
        <a:srgbClr val="A3BF2E"/>
      </a:accent6>
      <a:hlink>
        <a:srgbClr val="6A6A6A"/>
      </a:hlink>
      <a:folHlink>
        <a:srgbClr val="A0A0A0"/>
      </a:folHlink>
    </a:clrScheme>
    <a:fontScheme name="Office Them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NZ" sz="2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NZ" sz="2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B8F2"/>
      </a:accent1>
      <a:accent2>
        <a:srgbClr val="B4D334"/>
      </a:accent2>
      <a:accent3>
        <a:srgbClr val="FFFFFF"/>
      </a:accent3>
      <a:accent4>
        <a:srgbClr val="000000"/>
      </a:accent4>
      <a:accent5>
        <a:srgbClr val="AAD8F7"/>
      </a:accent5>
      <a:accent6>
        <a:srgbClr val="A3BF2E"/>
      </a:accent6>
      <a:hlink>
        <a:srgbClr val="6A6A6A"/>
      </a:hlink>
      <a:folHlink>
        <a:srgbClr val="A0A0A0"/>
      </a:folHlink>
    </a:clrScheme>
    <a:fontScheme name="Office Them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NZ" sz="2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NZ" sz="25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>
    <Theme xmlns="09580C04-A79B-4D48-9359-031E70C9238F">
      <Value>NA</Value>
    </Theme>
    <Key_Words xmlns="09580C04-A79B-4D48-9359-031E70C9238F">NA</Key_Words>
    <Publisher_Source xmlns="09580C04-A79B-4D48-9359-031E70C9238F" xsi:nil="true"/>
    <Mode xmlns="09580C04-A79B-4D48-9359-031E70C9238F">NA</Mode>
    <PRA_Type xmlns="09580C04-A79B-4D48-9359-031E70C9238F">Doc</PRA_Type>
    <Related_Record xmlns="09580C04-A79B-4D48-9359-031E70C9238F" xsi:nil="true"/>
    <RecordID xmlns="09580C04-A79B-4D48-9359-031E70C9238F">29582</RecordID>
    <Topic xmlns="09580C04-A79B-4D48-9359-031E70C9238F">NA</Topic>
    <Subactivity xmlns="09580C04-A79B-4D48-9359-031E70C9238F">Planning</Subactivity>
    <Disposal_Action_Authoriser xmlns="09580C04-A79B-4D48-9359-031E70C9238F">
      <UserInfo>
        <DisplayName/>
        <AccountId xsi:nil="true"/>
        <AccountType/>
      </UserInfo>
    </Disposal_Action_Authoriser>
    <Target_Audience xmlns="09580C04-A79B-4D48-9359-031E70C9238F">Internal</Target_Audience>
    <Crown_Entity xmlns="09580C04-A79B-4D48-9359-031E70C9238F">
      <Value>NA</Value>
    </Crown_Entity>
    <Original_x0020_Producer xmlns="09580C04-A79B-4D48-9359-031E70C9238F" xsi:nil="true"/>
    <Function xmlns="09580C04-A79B-4D48-9359-031E70C9238F">Team Administration and Organisation</Function>
    <Record_Type xmlns="09580C04-A79B-4D48-9359-031E70C9238F">Normal</Record_Type>
    <My_Keywords xmlns="09580C04-A79B-4D48-9359-031E70C9238F"/>
    <Authoritative_Version xmlns="09580C04-A79B-4D48-9359-031E70C9238F">false</Authoritative_Version>
    <ADLog xmlns="09580C04-A79B-4D48-9359-031E70C9238F">143,Simon Davidson,Manager Strategic Direction,21/02/2011;</ADLog>
    <Case xmlns="09580C04-A79B-4D48-9359-031E70C9238F">NA</Case>
    <Hold xmlns="09580C04-A79B-4D48-9359-031E70C9238F">false</Hold>
    <ADLogModifiedBy xmlns="09580C04-A79B-4D48-9359-031E70C9238F">143,Simon Davidson,Manager Strategic Direction,21/02/2011;</ADLogModifiedBy>
    <Related_x0020_Record_x0020_Links xmlns="9839ff3a-355b-4117-b331-4f99f36137b4" xsi:nil="true"/>
    <Narrative xmlns="09580C04-A79B-4D48-9359-031E70C9238F">Martin's presentation for the 2001 LGNZ Congress</Narrative>
    <Category_Values xmlns="09580C04-A79B-4D48-9359-031E70C9238F">NA</Category_Values>
    <Aggregation_Status xmlns="09580C04-A79B-4D48-9359-031E70C9238F">Normal</Aggregation_Status>
    <Originating_x0020_Application xmlns="09580C04-A79B-4D48-9359-031E70C9238F">34</Originating_x0020_Application>
    <Document_Type xmlns="09580C04-A79B-4D48-9359-031E70C9238F">Presentation</Document_Type>
    <Original_x0020_Author xmlns="09580C04-A79B-4D48-9359-031E70C9238F">Joern Scherzer</Original_x0020_Author>
    <Original_x0020_Modified xmlns="09580C04-A79B-4D48-9359-031E70C9238F">10/02/2011 8:09:41 a.m.</Original_x0020_Modified>
    <Read_Only_Status xmlns="09580C04-A79B-4D48-9359-031E70C9238F">Open</Read_Only_Status>
    <Know-How_Type xmlns="09580C04-A79B-4D48-9359-031E70C9238F">NA</Know-How_Type>
    <Category_Name xmlns="09580C04-A79B-4D48-9359-031E70C9238F">NA</Category_Name>
    <Related_People xmlns="09580C04-A79B-4D48-9359-031E70C9238F">
      <UserInfo>
        <DisplayName/>
        <AccountId xsi:nil="true"/>
        <AccountType/>
      </UserInfo>
    </Related_People>
    <Project xmlns="09580C04-A79B-4D48-9359-031E70C9238F">NA</Project>
    <Security_Rating xmlns="09580C04-A79B-4D48-9359-031E70C9238F">NA</Security_Rating>
    <Original_x0020_Created xmlns="09580C04-A79B-4D48-9359-031E70C9238F">9/02/2011 2:24:40 p.m.</Original_x0020_Created>
    <First_x0020_Created xmlns="09580C04-A79B-4D48-9359-031E70C9238F">30/07/2010 9:29:06 a.m.</First_x0020_Created>
    <Function_Group xmlns="09580C04-A79B-4D48-9359-031E70C9238F">Corporate Management</Function_Group>
    <Activity xmlns="09580C04-A79B-4D48-9359-031E70C9238F">Group: Office of the Chief Executive</Activity>
    <Original_Document xmlns="09580c04-a79b-4d48-9359-031e70c9238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PowerPoint" ma:contentTypeID="0x0101008EE97655591A421D982C8CBBCA2B2410AB0500550EAA723319464793E2BFCF62BE114A" ma:contentTypeVersion="18" ma:contentTypeDescription="" ma:contentTypeScope="" ma:versionID="ad10fc5081ea055168de4dd9cc708b58">
  <xsd:schema xmlns:xsd="http://www.w3.org/2001/XMLSchema" xmlns:p="http://schemas.microsoft.com/office/2006/metadata/properties" xmlns:ns2="09580C04-A79B-4D48-9359-031E70C9238F" xmlns:ns3="09580c04-a79b-4d48-9359-031e70c9238f" xmlns:ns4="9839ff3a-355b-4117-b331-4f99f36137b4" targetNamespace="http://schemas.microsoft.com/office/2006/metadata/properties" ma:root="true" ma:fieldsID="1483d9b625e5ceb3b9dbbf86334d4dff" ns2:_="" ns3:_="" ns4:_="">
    <xsd:import namespace="09580C04-A79B-4D48-9359-031E70C9238F"/>
    <xsd:import namespace="09580c04-a79b-4d48-9359-031e70c9238f"/>
    <xsd:import namespace="9839ff3a-355b-4117-b331-4f99f36137b4"/>
    <xsd:element name="properties">
      <xsd:complexType>
        <xsd:sequence>
          <xsd:element name="documentManagement">
            <xsd:complexType>
              <xsd:all>
                <xsd:element ref="ns2:Know-How_Type" minOccurs="0"/>
                <xsd:element ref="ns2:Target_Audience"/>
                <xsd:element ref="ns2:PRA_Type" minOccurs="0"/>
                <xsd:element ref="ns2:Aggregation_Status" minOccurs="0"/>
                <xsd:element ref="ns2:Narrative" minOccurs="0"/>
                <xsd:element ref="ns2:RecordID" minOccurs="0"/>
                <xsd:element ref="ns2:Record_Type" minOccurs="0"/>
                <xsd:element ref="ns2:Read_Only_Status" minOccurs="0"/>
                <xsd:element ref="ns2:Authoritative_Version" minOccurs="0"/>
                <xsd:element ref="ns3:Original_Document" minOccurs="0"/>
                <xsd:element ref="ns2:Document_Type"/>
                <xsd:element ref="ns2:Mode" minOccurs="0"/>
                <xsd:element ref="ns2:Theme" minOccurs="0"/>
                <xsd:element ref="ns2:Crown_Entity" minOccurs="0"/>
                <xsd:element ref="ns2:My_Keywords" minOccurs="0"/>
                <xsd:element ref="ns2:Key_Words"/>
                <xsd:element ref="ns2:Category_Name" minOccurs="0"/>
                <xsd:element ref="ns2:Category_Values" minOccurs="0"/>
                <xsd:element ref="ns2:Case" minOccurs="0"/>
                <xsd:element ref="ns2:Project" minOccurs="0"/>
                <xsd:element ref="ns2:Topic" minOccurs="0"/>
                <xsd:element ref="ns2:Security_Rating"/>
                <xsd:element ref="ns2:Related_People" minOccurs="0"/>
                <xsd:element ref="ns2:Publisher_Source" minOccurs="0"/>
                <xsd:element ref="ns2:Original_x0020_Author" minOccurs="0"/>
                <xsd:element ref="ns2:Original_x0020_Created" minOccurs="0"/>
                <xsd:element ref="ns2:Original_x0020_Modified" minOccurs="0"/>
                <xsd:element ref="ns2:Original_x0020_Producer" minOccurs="0"/>
                <xsd:element ref="ns2:Originating_x0020_Application"/>
                <xsd:element ref="ns2:First_x0020_Created" minOccurs="0"/>
                <xsd:element ref="ns2:Disposal_Action_Authoriser" minOccurs="0"/>
                <xsd:element ref="ns2:Function_Group" minOccurs="0"/>
                <xsd:element ref="ns2:Function" minOccurs="0"/>
                <xsd:element ref="ns2:Activity" minOccurs="0"/>
                <xsd:element ref="ns2:Subactivity" minOccurs="0"/>
                <xsd:element ref="ns2:Hold" minOccurs="0"/>
                <xsd:element ref="ns2:ADLog" minOccurs="0"/>
                <xsd:element ref="ns2:ADLogModifiedBy" minOccurs="0"/>
                <xsd:element ref="ns2:Related_Record" minOccurs="0"/>
                <xsd:element ref="ns4:Related_x0020_Record_x0020_Link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9580C04-A79B-4D48-9359-031E70C9238F" elementFormDefault="qualified">
    <xsd:import namespace="http://schemas.microsoft.com/office/2006/documentManagement/types"/>
    <xsd:element name="Know-How_Type" ma:index="8" nillable="true" ma:displayName="Know-How Type" ma:default="NA" ma:format="Dropdown" ma:hidden="true" ma:internalName="KnowHowType">
      <xsd:simpleType>
        <xsd:restriction base="dms:Choice">
          <xsd:enumeration value="NA"/>
          <xsd:enumeration value="Tall Poppy"/>
          <xsd:enumeration value="Nugget-Template or Form"/>
          <xsd:enumeration value="Nugget-Topic"/>
          <xsd:enumeration value="Nugget-FAQ"/>
          <xsd:enumeration value="Nugget-Key Document"/>
          <xsd:enumeration value="Nugget-Who"/>
          <xsd:enumeration value="Nugget-Expert Question"/>
          <xsd:enumeration value="Nugget-News"/>
          <xsd:enumeration value="Nugget-Third Party Reference"/>
          <xsd:enumeration value="Authority Document"/>
        </xsd:restriction>
      </xsd:simpleType>
    </xsd:element>
    <xsd:element name="Target_Audience" ma:index="9" ma:displayName="Target Audience" ma:default="Internal" ma:format="RadioButtons" ma:hidden="true" ma:internalName="TargetAudience">
      <xsd:simpleType>
        <xsd:restriction base="dms:Choice">
          <xsd:enumeration value="Internal"/>
          <xsd:enumeration value="External"/>
        </xsd:restriction>
      </xsd:simpleType>
    </xsd:element>
    <xsd:element name="PRA_Type" ma:index="10" nillable="true" ma:displayName="PRA Type" ma:default="Doc" ma:hidden="true" ma:internalName="PRAType">
      <xsd:simpleType>
        <xsd:restriction base="dms:Text"/>
      </xsd:simpleType>
    </xsd:element>
    <xsd:element name="Aggregation_Status" ma:index="11" nillable="true" ma:displayName="Aggregation Status" ma:default="Normal" ma:hidden="true" ma:internalName="AggregationStatus">
      <xsd:simpleType>
        <xsd:restriction base="dms:Choice">
          <xsd:enumeration value="Delete Soon"/>
          <xsd:enumeration value="Transfer"/>
          <xsd:enumeration value="Appraise"/>
          <xsd:enumeration value="Normal"/>
        </xsd:restriction>
      </xsd:simpleType>
    </xsd:element>
    <xsd:element name="Narrative" ma:index="12" nillable="true" ma:displayName="Narrative - Brief description of document" ma:internalName="Narrative">
      <xsd:simpleType>
        <xsd:restriction base="dms:Note"/>
      </xsd:simpleType>
    </xsd:element>
    <xsd:element name="RecordID" ma:index="13" nillable="true" ma:displayName="RecordID" ma:hidden="true" ma:internalName="RecordID">
      <xsd:simpleType>
        <xsd:restriction base="dms:Text"/>
      </xsd:simpleType>
    </xsd:element>
    <xsd:element name="Record_Type" ma:index="14" nillable="true" ma:displayName="Record Type" ma:default="Normal" ma:hidden="true" ma:internalName="RecordType">
      <xsd:simpleType>
        <xsd:restriction base="dms:Choice">
          <xsd:enumeration value="Long Term Value"/>
          <xsd:enumeration value="Normal"/>
          <xsd:enumeration value="Housekeeping"/>
          <xsd:enumeration value="Superseded"/>
        </xsd:restriction>
      </xsd:simpleType>
    </xsd:element>
    <xsd:element name="Read_Only_Status" ma:index="15" nillable="true" ma:displayName="Read Only Status" ma:default="Open" ma:hidden="true" ma:internalName="ReadOnlyStatus">
      <xsd:simpleType>
        <xsd:restriction base="dms:Choice">
          <xsd:enumeration value="Open"/>
          <xsd:enumeration value="Document"/>
          <xsd:enumeration value="Document and Metadata"/>
        </xsd:restriction>
      </xsd:simpleType>
    </xsd:element>
    <xsd:element name="Authoritative_Version" ma:index="16" nillable="true" ma:displayName="Authoritative Version" ma:default="0" ma:hidden="true" ma:internalName="AuthoritativeVersion">
      <xsd:simpleType>
        <xsd:restriction base="dms:Boolean"/>
      </xsd:simpleType>
    </xsd:element>
    <xsd:element name="Document_Type" ma:index="18" ma:displayName="Document Type" ma:format="Dropdown" ma:internalName="DocumentType">
      <xsd:simpleType>
        <xsd:restriction base="dms:Choice">
          <xsd:enumeration value="Briefing Notes and Papers"/>
          <xsd:enumeration value="Business Case/Proposal"/>
          <xsd:enumeration value="Cabinet Papers"/>
          <xsd:enumeration value="Communication - Letter or Memo"/>
          <xsd:enumeration value="Consultation Papers, Submissions"/>
          <xsd:enumeration value="Contract, Variation, Agreement or MOU"/>
          <xsd:enumeration value="Directives"/>
          <xsd:enumeration value="Drafting Instructions (for Legislation)"/>
          <xsd:enumeration value="Employment Related"/>
          <xsd:enumeration value="Filenote"/>
          <xsd:enumeration value="Financial – Budget, Forecast or Estimate"/>
          <xsd:enumeration value="Financial-other"/>
          <xsd:enumeration value="Forms and Templates"/>
          <xsd:enumeration value="Internal Policies, Procedures, Guidelines and Processes"/>
          <xsd:enumeration value="Legal Advice and Opinions"/>
          <xsd:enumeration value="Legal-other"/>
          <xsd:enumeration value="Media Communications"/>
          <xsd:enumeration value="Meeting Agendas, Minutes, Tabled Papers"/>
          <xsd:enumeration value="Photo, Image or Multimedia"/>
          <xsd:enumeration value="Policy Options, Analysis and Issues"/>
          <xsd:enumeration value="Presentation"/>
          <xsd:enumeration value="Reference - Third Party or External Report/Publication"/>
          <xsd:enumeration value="Report"/>
          <xsd:enumeration value="Research-original, Surveys and Statistics"/>
          <xsd:enumeration value="Research – Raw and Processed Data"/>
          <xsd:enumeration value="Risk Assessments - Agreements and Contracts"/>
          <xsd:enumeration value="Speeches"/>
          <xsd:enumeration value="Strategy and Planning"/>
          <xsd:enumeration value="Tender Related"/>
        </xsd:restriction>
      </xsd:simpleType>
    </xsd:element>
    <xsd:element name="Mode" ma:index="19" nillable="true" ma:displayName="Mode" ma:default="NA" ma:format="Dropdown" ma:hidden="true" ma:internalName="Mode" ma:readOnly="false">
      <xsd:simpleType>
        <xsd:restriction base="dms:Choice">
          <xsd:enumeration value="Aviation"/>
          <xsd:enumeration value="Maritime"/>
          <xsd:enumeration value="Multi-modal"/>
          <xsd:enumeration value="Rail"/>
          <xsd:enumeration value="Road"/>
          <xsd:enumeration value="NA"/>
        </xsd:restriction>
      </xsd:simpleType>
    </xsd:element>
    <xsd:element name="Theme" ma:index="20" nillable="true" ma:displayName="Theme" ma:default="NA" ma:hidden="true" ma:internalName="Theme" ma:readOnly="fals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ccess and Mobility"/>
                    <xsd:enumeration value="Commercial"/>
                    <xsd:enumeration value="Economic Development"/>
                    <xsd:enumeration value="Education"/>
                    <xsd:enumeration value="Emergency Management"/>
                    <xsd:enumeration value="Energy"/>
                    <xsd:enumeration value="Environment"/>
                    <xsd:enumeration value="Freight"/>
                    <xsd:enumeration value="Funding"/>
                    <xsd:enumeration value="Fuels"/>
                    <xsd:enumeration value="Futures"/>
                    <xsd:enumeration value="Health"/>
                    <xsd:enumeration value="International"/>
                    <xsd:enumeration value="Land Use"/>
                    <xsd:enumeration value="Legislation and Regulation"/>
                    <xsd:enumeration value="Maintenance Infrastructure"/>
                    <xsd:enumeration value="New Infrastructure"/>
                    <xsd:enumeration value="Passenger Transport"/>
                    <xsd:enumeration value="Revenue and Charging"/>
                    <xsd:enumeration value="Safety"/>
                    <xsd:enumeration value="Sector Strategy"/>
                    <xsd:enumeration value="Security"/>
                    <xsd:enumeration value="Social"/>
                    <xsd:enumeration value="Travel Demand Management"/>
                    <xsd:enumeration value="Vehicles"/>
                    <xsd:enumeration value="Walking and Cycling"/>
                    <xsd:enumeration value="NA"/>
                  </xsd:restriction>
                </xsd:simpleType>
              </xsd:element>
            </xsd:sequence>
          </xsd:extension>
        </xsd:complexContent>
      </xsd:complexType>
    </xsd:element>
    <xsd:element name="Crown_Entity" ma:index="21" nillable="true" ma:displayName="Crown Entity" ma:default="NA" ma:hidden="true" ma:internalName="CrownEntity" ma:readOnly="fals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viation Security Service"/>
                    <xsd:enumeration value="Civil Aviation Authority"/>
                    <xsd:enumeration value="Establishment Board for the New Zealand Transport Agency"/>
                    <xsd:enumeration value="Kiwi Rail"/>
                    <xsd:enumeration value="Land Transport New Zealand"/>
                    <xsd:enumeration value="Maritime Appeal Authority"/>
                    <xsd:enumeration value="Maritime New Zealand"/>
                    <xsd:enumeration value="Meteorological Service"/>
                    <xsd:enumeration value="New Zealand Police"/>
                    <xsd:enumeration value="New Zealand Transport Agency"/>
                    <xsd:enumeration value="Oil Pollution Advisory Committee"/>
                    <xsd:enumeration value="Road Safety Trust"/>
                    <xsd:enumeration value="Transit New Zealand"/>
                    <xsd:enumeration value="Transport Accident Investigation Commission"/>
                    <xsd:enumeration value="NA"/>
                  </xsd:restriction>
                </xsd:simpleType>
              </xsd:element>
            </xsd:sequence>
          </xsd:extension>
        </xsd:complexContent>
      </xsd:complexType>
    </xsd:element>
    <xsd:element name="My_Keywords" ma:index="22" nillable="true" ma:displayName="My Keywords" ma:internalName="MyKeywords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NA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Key_Words" ma:index="23" ma:displayName="Key Words" ma:default="" ma:internalName="Key_Words" ma:readOnly="false">
      <xsd:simpleType>
        <xsd:restriction base="dms:Choice">
          <xsd:enumeration value="NA"/>
        </xsd:restriction>
      </xsd:simpleType>
    </xsd:element>
    <xsd:element name="Category_Name" ma:index="24" nillable="true" ma:displayName="Category Name" ma:default="NA" ma:format="RadioButtons" ma:hidden="true" ma:internalName="CategoryName">
      <xsd:simpleType>
        <xsd:restriction base="dms:Choice">
          <xsd:enumeration value="NA"/>
        </xsd:restriction>
      </xsd:simpleType>
    </xsd:element>
    <xsd:element name="Category_Values" ma:index="25" nillable="true" ma:displayName="Category Values" ma:default="NA" ma:format="Dropdown" ma:hidden="true" ma:internalName="CategoryValues">
      <xsd:simpleType>
        <xsd:restriction base="dms:Choice">
          <xsd:enumeration value="NA"/>
        </xsd:restriction>
      </xsd:simpleType>
    </xsd:element>
    <xsd:element name="Case" ma:index="26" nillable="true" ma:displayName="Case" ma:default="NA" ma:format="Dropdown" ma:hidden="true" ma:internalName="Case" ma:readOnly="false">
      <xsd:simpleType>
        <xsd:restriction base="dms:Choice">
          <xsd:enumeration value="NA"/>
        </xsd:restriction>
      </xsd:simpleType>
    </xsd:element>
    <xsd:element name="Project" ma:index="27" nillable="true" ma:displayName="Project" ma:default="NA" ma:hidden="true" ma:internalName="Project" ma:readOnly="false">
      <xsd:simpleType>
        <xsd:restriction base="dms:Choice">
          <xsd:enumeration value="NA"/>
        </xsd:restriction>
      </xsd:simpleType>
    </xsd:element>
    <xsd:element name="Topic" ma:index="28" nillable="true" ma:displayName="Topic" ma:default="NA" ma:hidden="true" ma:internalName="Topic">
      <xsd:simpleType>
        <xsd:restriction base="dms:Choice">
          <xsd:enumeration value="NA"/>
        </xsd:restriction>
      </xsd:simpleType>
    </xsd:element>
    <xsd:element name="Security_Rating" ma:index="29" ma:displayName="Security Rating" ma:default="" ma:internalName="SecurityRating">
      <xsd:simpleType>
        <xsd:restriction base="dms:Choice">
          <xsd:enumeration value="NA"/>
          <xsd:enumeration value="In-confidence"/>
          <xsd:enumeration value="Sensitive"/>
          <xsd:enumeration value="Restricted"/>
        </xsd:restriction>
      </xsd:simpleType>
    </xsd:element>
    <xsd:element name="Related_People" ma:index="30" nillable="true" ma:displayName="Related People" ma:hidden="true" ma:list="UserInfo" ma:internalName="RelatedPeopl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ublisher_Source" ma:index="31" nillable="true" ma:displayName="Publisher/Source" ma:hidden="true" ma:internalName="PublisherSource">
      <xsd:simpleType>
        <xsd:restriction base="dms:Text"/>
      </xsd:simpleType>
    </xsd:element>
    <xsd:element name="Original_x0020_Author" ma:index="32" nillable="true" ma:displayName="Original Author" ma:hidden="true" ma:internalName="Original_x0020_Author">
      <xsd:simpleType>
        <xsd:restriction base="dms:Text"/>
      </xsd:simpleType>
    </xsd:element>
    <xsd:element name="Original_x0020_Created" ma:index="33" nillable="true" ma:displayName="Original Created" ma:hidden="true" ma:internalName="Original_x0020_Created">
      <xsd:simpleType>
        <xsd:restriction base="dms:Text"/>
      </xsd:simpleType>
    </xsd:element>
    <xsd:element name="Original_x0020_Modified" ma:index="34" nillable="true" ma:displayName="Original Modified" ma:hidden="true" ma:internalName="Original_x0020_Modified">
      <xsd:simpleType>
        <xsd:restriction base="dms:Text"/>
      </xsd:simpleType>
    </xsd:element>
    <xsd:element name="Original_x0020_Producer" ma:index="35" nillable="true" ma:displayName="Original Producer" ma:hidden="true" ma:internalName="Original_x0020_Producer">
      <xsd:simpleType>
        <xsd:restriction base="dms:Text"/>
      </xsd:simpleType>
    </xsd:element>
    <xsd:element name="Originating_x0020_Application" ma:index="36" ma:displayName="Originating Application" ma:list="{86B525A3-0EC7-4BE9-BA9E-F09817FBAC0F}" ma:internalName="Originating_x0020_Application" ma:showField="Title">
      <xsd:simpleType>
        <xsd:restriction base="dms:Lookup"/>
      </xsd:simpleType>
    </xsd:element>
    <xsd:element name="First_x0020_Created" ma:index="37" nillable="true" ma:displayName="First Created" ma:hidden="true" ma:internalName="First_x0020_Created">
      <xsd:simpleType>
        <xsd:restriction base="dms:Text"/>
      </xsd:simpleType>
    </xsd:element>
    <xsd:element name="Disposal_Action_Authoriser" ma:index="38" nillable="true" ma:displayName="Disposal Action Authoriser" ma:hidden="true" ma:list="UserInfo" ma:internalName="DisposalActionAuthoris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Function_Group" ma:index="39" nillable="true" ma:displayName="Function Group" ma:default="Corporate Management" ma:format="RadioButtons" ma:hidden="true" ma:internalName="FunctionGroup">
      <xsd:simpleType>
        <xsd:restriction base="dms:Choice">
          <xsd:enumeration value="Corporate Management"/>
        </xsd:restriction>
      </xsd:simpleType>
    </xsd:element>
    <xsd:element name="Function" ma:index="40" nillable="true" ma:displayName="Function" ma:default="Team Administration and Organisation" ma:format="RadioButtons" ma:hidden="true" ma:internalName="Function" ma:readOnly="false">
      <xsd:simpleType>
        <xsd:restriction base="dms:Choice">
          <xsd:enumeration value="Team Administration and Organisation"/>
        </xsd:restriction>
      </xsd:simpleType>
    </xsd:element>
    <xsd:element name="Activity" ma:index="41" nillable="true" ma:displayName="Activity" ma:default="Group: Office of the Chief Executive" ma:format="RadioButtons" ma:hidden="true" ma:internalName="Activity" ma:readOnly="false">
      <xsd:simpleType>
        <xsd:restriction base="dms:Choice">
          <xsd:enumeration value="Group: Office of the Chief Executive"/>
        </xsd:restriction>
      </xsd:simpleType>
    </xsd:element>
    <xsd:element name="Subactivity" ma:index="42" nillable="true" ma:displayName="Subactivity" ma:default="Planning" ma:format="RadioButtons" ma:hidden="true" ma:internalName="Subactivity" ma:readOnly="false">
      <xsd:simpleType>
        <xsd:restriction base="dms:Choice">
          <xsd:enumeration value="Planning"/>
        </xsd:restriction>
      </xsd:simpleType>
    </xsd:element>
    <xsd:element name="Hold" ma:index="43" nillable="true" ma:displayName="Hold" ma:default="0" ma:hidden="true" ma:internalName="Hold">
      <xsd:simpleType>
        <xsd:restriction base="dms:Boolean"/>
      </xsd:simpleType>
    </xsd:element>
    <xsd:element name="ADLog" ma:index="44" nillable="true" ma:displayName="ADLog CreatedBy" ma:hidden="true" ma:internalName="ADLog">
      <xsd:simpleType>
        <xsd:restriction base="dms:Note"/>
      </xsd:simpleType>
    </xsd:element>
    <xsd:element name="ADLogModifiedBy" ma:index="45" nillable="true" ma:displayName="ADLog ModifiedBy" ma:hidden="true" ma:internalName="ADLogModifiedBy">
      <xsd:simpleType>
        <xsd:restriction base="dms:Note"/>
      </xsd:simpleType>
    </xsd:element>
    <xsd:element name="Related_Record" ma:index="46" nillable="true" ma:displayName="Related Record" ma:internalName="RelatedRecor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09580c04-a79b-4d48-9359-031e70c9238f" elementFormDefault="qualified">
    <xsd:import namespace="http://schemas.microsoft.com/office/2006/documentManagement/types"/>
    <xsd:element name="Original_Document" ma:index="17" nillable="true" ma:displayName="Original Document" ma:hidden="true" ma:internalName="OriginalDocument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9839ff3a-355b-4117-b331-4f99f36137b4" elementFormDefault="qualified">
    <xsd:import namespace="http://schemas.microsoft.com/office/2006/documentManagement/types"/>
    <xsd:element name="Related_x0020_Record_x0020_Links" ma:index="47" nillable="true" ma:displayName="Related Record Links" ma:hidden="true" ma:internalName="Related_x0020_Record_x0020_Links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7" ma:displayName="Title" ma:readOnly="tru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6194B4F1-F447-4759-AFB0-A639E499844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31E7428-D21B-45F1-8E50-EFAD056C207D}">
  <ds:schemaRefs>
    <ds:schemaRef ds:uri="http://schemas.microsoft.com/office/2006/metadata/properties"/>
    <ds:schemaRef ds:uri="09580C04-A79B-4D48-9359-031E70C9238F"/>
    <ds:schemaRef ds:uri="9839ff3a-355b-4117-b331-4f99f36137b4"/>
    <ds:schemaRef ds:uri="09580c04-a79b-4d48-9359-031e70c9238f"/>
  </ds:schemaRefs>
</ds:datastoreItem>
</file>

<file path=customXml/itemProps3.xml><?xml version="1.0" encoding="utf-8"?>
<ds:datastoreItem xmlns:ds="http://schemas.openxmlformats.org/officeDocument/2006/customXml" ds:itemID="{BBDB76B7-7306-4035-B1F8-D662328771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580C04-A79B-4D48-9359-031E70C9238F"/>
    <ds:schemaRef ds:uri="09580c04-a79b-4d48-9359-031e70c9238f"/>
    <ds:schemaRef ds:uri="9839ff3a-355b-4117-b331-4f99f36137b4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Multimodal (incl key messages)</Template>
  <TotalTime>3009</TotalTime>
  <Words>314</Words>
  <Application>Microsoft Office PowerPoint</Application>
  <PresentationFormat>A4 Paper (210x297 mm)</PresentationFormat>
  <Paragraphs>106</Paragraphs>
  <Slides>27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Multimodal (incl key messages)</vt:lpstr>
      <vt:lpstr>Office Theme</vt:lpstr>
      <vt:lpstr>Strategic Context for Transport in New Zealand</vt:lpstr>
      <vt:lpstr>Overview</vt:lpstr>
      <vt:lpstr>Role of the Ministry</vt:lpstr>
      <vt:lpstr>Economic Issues  What are the patterns of New Zealand’s international and domestic economy and how do we fund the transport infrastructure and services that supports them?  </vt:lpstr>
      <vt:lpstr> Far Away</vt:lpstr>
      <vt:lpstr>Gross Domestic Product</vt:lpstr>
      <vt:lpstr>Slide 7</vt:lpstr>
      <vt:lpstr>Export and Import locations</vt:lpstr>
      <vt:lpstr>About New Zealand</vt:lpstr>
      <vt:lpstr>Growth in freight flows terminating in regions</vt:lpstr>
      <vt:lpstr>Growth in freight flows originating in regions</vt:lpstr>
      <vt:lpstr>Labour productivity</vt:lpstr>
      <vt:lpstr>People Issues  What is happening to New Zealand’s population (growing, ageing, diversifying, and becoming more urbanised) and what will the impact of their choices will be on the transport system?  </vt:lpstr>
      <vt:lpstr>Population growth and changes </vt:lpstr>
      <vt:lpstr>How people may travel in the future?</vt:lpstr>
      <vt:lpstr>Population growth to 2031 </vt:lpstr>
      <vt:lpstr>Energy Issues  How do we enable the mobility that New Zealanders require in an environment of both increasing fuel prices and price volatility? </vt:lpstr>
      <vt:lpstr>Future sources of oil </vt:lpstr>
      <vt:lpstr>Energy demand by fuel type</vt:lpstr>
      <vt:lpstr>Environment Issues  What effect does transport have on the environment and conversely how will that impact on New Zealand’s transport system?</vt:lpstr>
      <vt:lpstr>Energy emissions by sector</vt:lpstr>
      <vt:lpstr>Resilience</vt:lpstr>
      <vt:lpstr>Technology Issues  How do we capture the benefits of technology to improve the transport system as quickly and easily as possible?  </vt:lpstr>
      <vt:lpstr>The role of technology</vt:lpstr>
      <vt:lpstr>Summary </vt:lpstr>
      <vt:lpstr>What the Ministry of Transport is focusing on</vt:lpstr>
      <vt:lpstr>Questions?</vt:lpstr>
    </vt:vector>
  </TitlesOfParts>
  <Company>Ministry of Transport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2011 LGNZ Presentation</dc:title>
  <dc:creator>Joern Scherzer</dc:creator>
  <cp:lastModifiedBy>mcdab</cp:lastModifiedBy>
  <cp:revision>490</cp:revision>
  <dcterms:created xsi:type="dcterms:W3CDTF">2010-07-29T20:29:06Z</dcterms:created>
  <dcterms:modified xsi:type="dcterms:W3CDTF">2011-02-27T20:40:46Z</dcterms:modified>
  <cp:contentType>PowerPoint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1688288813</vt:i4>
  </property>
  <property fmtid="{D5CDD505-2E9C-101B-9397-08002B2CF9AE}" pid="3" name="_NewReviewCycle">
    <vt:lpwstr/>
  </property>
  <property fmtid="{D5CDD505-2E9C-101B-9397-08002B2CF9AE}" pid="4" name="_EmailSubject">
    <vt:lpwstr>presentation</vt:lpwstr>
  </property>
  <property fmtid="{D5CDD505-2E9C-101B-9397-08002B2CF9AE}" pid="5" name="_AuthorEmail">
    <vt:lpwstr>b.mcdaniel@transport.govt.nz</vt:lpwstr>
  </property>
  <property fmtid="{D5CDD505-2E9C-101B-9397-08002B2CF9AE}" pid="6" name="_AuthorEmailDisplayName">
    <vt:lpwstr>Bryan McDaniel</vt:lpwstr>
  </property>
  <property fmtid="{D5CDD505-2E9C-101B-9397-08002B2CF9AE}" pid="7" name="_PreviousAdHocReviewCycleID">
    <vt:i4>-629906100</vt:i4>
  </property>
  <property fmtid="{D5CDD505-2E9C-101B-9397-08002B2CF9AE}" pid="8" name="ContentTypeId">
    <vt:lpwstr>0x0101008EE97655591A421D982C8CBBCA2B2410AB0500550EAA723319464793E2BFCF62BE114A</vt:lpwstr>
  </property>
</Properties>
</file>